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  <p:sldMasterId id="2147483691" r:id="rId3"/>
    <p:sldMasterId id="2147483692" r:id="rId4"/>
  </p:sldMasterIdLst>
  <p:notesMasterIdLst>
    <p:notesMasterId r:id="rId39"/>
  </p:notesMasterIdLst>
  <p:sldIdLst>
    <p:sldId id="257" r:id="rId5"/>
    <p:sldId id="261" r:id="rId6"/>
    <p:sldId id="310" r:id="rId7"/>
    <p:sldId id="274" r:id="rId8"/>
    <p:sldId id="262" r:id="rId9"/>
    <p:sldId id="259" r:id="rId10"/>
    <p:sldId id="394" r:id="rId11"/>
    <p:sldId id="400" r:id="rId12"/>
    <p:sldId id="375" r:id="rId13"/>
    <p:sldId id="395" r:id="rId14"/>
    <p:sldId id="401" r:id="rId15"/>
    <p:sldId id="396" r:id="rId16"/>
    <p:sldId id="376" r:id="rId17"/>
    <p:sldId id="392" r:id="rId18"/>
    <p:sldId id="374" r:id="rId19"/>
    <p:sldId id="402" r:id="rId20"/>
    <p:sldId id="398" r:id="rId21"/>
    <p:sldId id="397" r:id="rId22"/>
    <p:sldId id="378" r:id="rId23"/>
    <p:sldId id="387" r:id="rId24"/>
    <p:sldId id="399" r:id="rId25"/>
    <p:sldId id="373" r:id="rId26"/>
    <p:sldId id="385" r:id="rId27"/>
    <p:sldId id="384" r:id="rId28"/>
    <p:sldId id="377" r:id="rId29"/>
    <p:sldId id="372" r:id="rId30"/>
    <p:sldId id="386" r:id="rId31"/>
    <p:sldId id="388" r:id="rId32"/>
    <p:sldId id="389" r:id="rId33"/>
    <p:sldId id="390" r:id="rId34"/>
    <p:sldId id="391" r:id="rId35"/>
    <p:sldId id="277" r:id="rId36"/>
    <p:sldId id="370" r:id="rId37"/>
    <p:sldId id="371" r:id="rId38"/>
  </p:sldIdLst>
  <p:sldSz cx="20104100" cy="11728450"/>
  <p:notesSz cx="20104100" cy="1172845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IBM Plex Sans" panose="020B0403050203000203" pitchFamily="34" charset="0"/>
      <p:regular r:id="rId44"/>
      <p:bold r:id="rId45"/>
      <p:italic r:id="rId46"/>
      <p:boldItalic r:id="rId47"/>
    </p:embeddedFont>
    <p:embeddedFont>
      <p:font typeface="IBM Plex Sans Medium" panose="020B0403050203000203" pitchFamily="34" charset="0"/>
      <p:regular r:id="rId48"/>
      <p:bold r:id="rId49"/>
      <p:italic r:id="rId50"/>
      <p:boldItalic r:id="rId51"/>
    </p:embeddedFont>
    <p:embeddedFont>
      <p:font typeface="IBM Plex Sans SemiBold" panose="020B0403050203000203" pitchFamily="34" charset="0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CACCAD-5E12-49A5-89A0-A4FDEAF0DA23}">
  <a:tblStyle styleId="{D9CACCAD-5E12-49A5-89A0-A4FDEAF0DA2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3"/>
    <p:restoredTop sz="94674"/>
  </p:normalViewPr>
  <p:slideViewPr>
    <p:cSldViewPr snapToGrid="0" snapToObjects="1">
      <p:cViewPr varScale="1">
        <p:scale>
          <a:sx n="72" d="100"/>
          <a:sy n="72" d="100"/>
        </p:scale>
        <p:origin x="24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4868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Тулкит</a:t>
            </a:r>
            <a:r>
              <a:rPr lang="ru-RU" dirty="0"/>
              <a:t> университета Цинциннати в приложении к уроку.</a:t>
            </a: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5498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7851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023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7711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2432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581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3579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983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8613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85ed633c5c_3_6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g85ed633c5c_3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1576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323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9496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latin typeface="Helvetica Neue" panose="02000503000000020004" pitchFamily="2" charset="0"/>
              </a:rPr>
              <a:t>Методика балансных листов, разработанную американским исследователем Робертом Фишером</a:t>
            </a:r>
          </a:p>
          <a:p>
            <a:r>
              <a:rPr lang="ru-RU" dirty="0">
                <a:latin typeface="Helvetica Neue" panose="02000503000000020004" pitchFamily="2" charset="0"/>
              </a:rPr>
              <a:t>На листе бумаги выписываются все альтернативные решения, а затем под каждым из них все возможные позитивные и негативные последствия принятия того или иного варианта решения.</a:t>
            </a:r>
            <a:endParaRPr lang="ru-RU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4100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65923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39396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08068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erickson.ru</a:t>
            </a:r>
            <a:r>
              <a:rPr lang="en" dirty="0"/>
              <a:t>/publications/articles/help-beginner/13036-four-steps-to-goal-reaching/</a:t>
            </a: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865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SMART</a:t>
            </a: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11557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0770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85ed633c5c_10_7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erickson.ru</a:t>
            </a:r>
            <a:r>
              <a:rPr lang="en" dirty="0"/>
              <a:t>/trainings/</a:t>
            </a:r>
            <a:r>
              <a:rPr lang="en" dirty="0" err="1"/>
              <a:t>serification</a:t>
            </a:r>
            <a:r>
              <a:rPr lang="en" dirty="0"/>
              <a:t>-trainings/</a:t>
            </a:r>
            <a:r>
              <a:rPr lang="en" dirty="0" err="1"/>
              <a:t>leadingcoaching.htm</a:t>
            </a:r>
            <a:endParaRPr dirty="0"/>
          </a:p>
        </p:txBody>
      </p:sp>
      <p:sp>
        <p:nvSpPr>
          <p:cNvPr id="1224" name="Google Shape;1224;g85ed633c5c_1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3941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3567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70199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428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85ed633c5c_3_10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g85ed633c5c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Речь не идет ни о целях менеджера, ни о целях его команды.</a:t>
            </a: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744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3917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Пессимистичный и оптимистичный прогнозы</a:t>
            </a: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1546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1D226D4-5E7C-6F4A-BC21-E9223ABAD6E8}"/>
              </a:ext>
            </a:extLst>
          </p:cNvPr>
          <p:cNvSpPr/>
          <p:nvPr userDrawn="1"/>
        </p:nvSpPr>
        <p:spPr>
          <a:xfrm>
            <a:off x="10052050" y="0"/>
            <a:ext cx="10052050" cy="3908040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93A7BC0-255E-D84A-AB88-AEA16801F9A5}"/>
              </a:ext>
            </a:extLst>
          </p:cNvPr>
          <p:cNvSpPr/>
          <p:nvPr userDrawn="1"/>
        </p:nvSpPr>
        <p:spPr>
          <a:xfrm>
            <a:off x="10052050" y="3908040"/>
            <a:ext cx="10052050" cy="390804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58D9DF2-E31D-F541-8509-6A3BC4066C24}"/>
              </a:ext>
            </a:extLst>
          </p:cNvPr>
          <p:cNvSpPr/>
          <p:nvPr userDrawn="1"/>
        </p:nvSpPr>
        <p:spPr>
          <a:xfrm>
            <a:off x="10052050" y="7820410"/>
            <a:ext cx="10052050" cy="3908040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8429" y="10542506"/>
            <a:ext cx="1382157" cy="217194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9178" y="1183705"/>
            <a:ext cx="7719189" cy="925461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7256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93936" y="1183706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4017489E-DA8C-CF49-BB72-6DC6DFFFE5E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1193936" y="5088124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4F3D22E8-9299-9844-AD53-D79AB55FA10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11193936" y="9000494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88441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8429" y="10542506"/>
            <a:ext cx="1382157" cy="217194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178" y="786805"/>
            <a:ext cx="17825744" cy="134169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56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39177" y="3215370"/>
            <a:ext cx="17825746" cy="4024416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753923" indent="-753923">
              <a:lnSpc>
                <a:spcPts val="5178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3628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05964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6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ctrTitle"/>
          </p:nvPr>
        </p:nvSpPr>
        <p:spPr>
          <a:xfrm>
            <a:off x="1034398" y="2238545"/>
            <a:ext cx="18035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16985455" y="863653"/>
            <a:ext cx="132600" cy="1797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9"/>
          <p:cNvSpPr/>
          <p:nvPr/>
        </p:nvSpPr>
        <p:spPr>
          <a:xfrm>
            <a:off x="16807130" y="863283"/>
            <a:ext cx="153300" cy="17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9"/>
          <p:cNvSpPr/>
          <p:nvPr/>
        </p:nvSpPr>
        <p:spPr>
          <a:xfrm>
            <a:off x="16749391" y="867722"/>
            <a:ext cx="0" cy="170815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9"/>
          <p:cNvSpPr/>
          <p:nvPr/>
        </p:nvSpPr>
        <p:spPr>
          <a:xfrm>
            <a:off x="16726822" y="793272"/>
            <a:ext cx="45719" cy="46355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9"/>
          <p:cNvSpPr/>
          <p:nvPr/>
        </p:nvSpPr>
        <p:spPr>
          <a:xfrm>
            <a:off x="16406094" y="863284"/>
            <a:ext cx="285600" cy="179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9"/>
          <p:cNvSpPr/>
          <p:nvPr/>
        </p:nvSpPr>
        <p:spPr>
          <a:xfrm>
            <a:off x="16192698" y="798740"/>
            <a:ext cx="184500" cy="239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9"/>
          <p:cNvSpPr/>
          <p:nvPr/>
        </p:nvSpPr>
        <p:spPr>
          <a:xfrm>
            <a:off x="16060138" y="867723"/>
            <a:ext cx="108584" cy="170815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9"/>
          <p:cNvSpPr/>
          <p:nvPr/>
        </p:nvSpPr>
        <p:spPr>
          <a:xfrm>
            <a:off x="16041023" y="798415"/>
            <a:ext cx="0" cy="240665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9"/>
          <p:cNvSpPr/>
          <p:nvPr/>
        </p:nvSpPr>
        <p:spPr>
          <a:xfrm>
            <a:off x="15822866" y="863025"/>
            <a:ext cx="171300" cy="179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9"/>
          <p:cNvSpPr/>
          <p:nvPr/>
        </p:nvSpPr>
        <p:spPr>
          <a:xfrm>
            <a:off x="15626336" y="863018"/>
            <a:ext cx="171600" cy="179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9"/>
          <p:cNvSpPr/>
          <p:nvPr/>
        </p:nvSpPr>
        <p:spPr>
          <a:xfrm>
            <a:off x="15381527" y="795871"/>
            <a:ext cx="216000" cy="246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9"/>
          <p:cNvSpPr/>
          <p:nvPr/>
        </p:nvSpPr>
        <p:spPr>
          <a:xfrm>
            <a:off x="15061006" y="741510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w="218440" h="384809" extrusionOk="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w="218440" h="384809" extrusionOk="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w="218440" h="384809" extrusionOk="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w="218440" h="384809" extrusionOk="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9"/>
          <p:cNvSpPr/>
          <p:nvPr/>
        </p:nvSpPr>
        <p:spPr>
          <a:xfrm>
            <a:off x="14868658" y="741509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w="218440" h="384809" extrusionOk="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w="218440" h="384809" extrusionOk="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9"/>
          <p:cNvSpPr/>
          <p:nvPr/>
        </p:nvSpPr>
        <p:spPr>
          <a:xfrm>
            <a:off x="18946550" y="1102183"/>
            <a:ext cx="105600" cy="1374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9"/>
          <p:cNvSpPr/>
          <p:nvPr/>
        </p:nvSpPr>
        <p:spPr>
          <a:xfrm>
            <a:off x="18639120" y="1102183"/>
            <a:ext cx="285000" cy="105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9"/>
          <p:cNvSpPr/>
          <p:nvPr/>
        </p:nvSpPr>
        <p:spPr>
          <a:xfrm>
            <a:off x="18511367" y="1102183"/>
            <a:ext cx="105600" cy="1500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9"/>
          <p:cNvSpPr/>
          <p:nvPr/>
        </p:nvSpPr>
        <p:spPr>
          <a:xfrm>
            <a:off x="18880577" y="867754"/>
            <a:ext cx="158100" cy="1752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9"/>
          <p:cNvSpPr/>
          <p:nvPr/>
        </p:nvSpPr>
        <p:spPr>
          <a:xfrm>
            <a:off x="18749691" y="867749"/>
            <a:ext cx="107100" cy="171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9"/>
          <p:cNvSpPr/>
          <p:nvPr/>
        </p:nvSpPr>
        <p:spPr>
          <a:xfrm>
            <a:off x="18667494" y="995163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9"/>
          <p:cNvSpPr/>
          <p:nvPr/>
        </p:nvSpPr>
        <p:spPr>
          <a:xfrm>
            <a:off x="18613620" y="797535"/>
            <a:ext cx="0" cy="241300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" name="Google Shape;73;p9"/>
          <p:cNvSpPr/>
          <p:nvPr/>
        </p:nvSpPr>
        <p:spPr>
          <a:xfrm>
            <a:off x="18539588" y="867753"/>
            <a:ext cx="0" cy="171450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9"/>
          <p:cNvSpPr/>
          <p:nvPr/>
        </p:nvSpPr>
        <p:spPr>
          <a:xfrm>
            <a:off x="18515563" y="791535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9"/>
          <p:cNvSpPr/>
          <p:nvPr/>
        </p:nvSpPr>
        <p:spPr>
          <a:xfrm>
            <a:off x="18303213" y="863418"/>
            <a:ext cx="180300" cy="1797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9"/>
          <p:cNvSpPr/>
          <p:nvPr/>
        </p:nvSpPr>
        <p:spPr>
          <a:xfrm>
            <a:off x="18007406" y="863418"/>
            <a:ext cx="266700" cy="175259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w="266700" h="175259" extrusionOk="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w="266700" h="175259" extrusionOk="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9"/>
          <p:cNvSpPr/>
          <p:nvPr/>
        </p:nvSpPr>
        <p:spPr>
          <a:xfrm>
            <a:off x="17528366" y="762871"/>
            <a:ext cx="375284" cy="375284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w="375284" h="375284" extrusionOk="0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w="375284" h="375284" extrusionOk="0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w="375284" h="375284" extrusionOk="0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" name="Google Shape;78;p9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9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9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9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" name="Google Shape;82;p9"/>
          <p:cNvSpPr/>
          <p:nvPr/>
        </p:nvSpPr>
        <p:spPr>
          <a:xfrm>
            <a:off x="1897898" y="822697"/>
            <a:ext cx="5327400" cy="3291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20104200" cy="11727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94" r:id="rId6"/>
    <p:sldLayoutId id="214748369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6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18" Type="http://schemas.openxmlformats.org/officeDocument/2006/relationships/image" Target="../media/image96.svg"/><Relationship Id="rId3" Type="http://schemas.openxmlformats.org/officeDocument/2006/relationships/image" Target="../media/image45.png"/><Relationship Id="rId21" Type="http://schemas.openxmlformats.org/officeDocument/2006/relationships/image" Target="../media/image99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8.png"/><Relationship Id="rId20" Type="http://schemas.openxmlformats.org/officeDocument/2006/relationships/image" Target="../media/image98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19" Type="http://schemas.openxmlformats.org/officeDocument/2006/relationships/image" Target="../media/image97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Relationship Id="rId22" Type="http://schemas.openxmlformats.org/officeDocument/2006/relationships/image" Target="../media/image10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18" Type="http://schemas.openxmlformats.org/officeDocument/2006/relationships/image" Target="../media/image104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openxmlformats.org/officeDocument/2006/relationships/image" Target="../media/image103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19" Type="http://schemas.openxmlformats.org/officeDocument/2006/relationships/image" Target="../media/image105.sv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0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08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09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0.png"/><Relationship Id="rId3" Type="http://schemas.openxmlformats.org/officeDocument/2006/relationships/image" Target="../media/image111.emf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11" Type="http://schemas.openxmlformats.org/officeDocument/2006/relationships/image" Target="../media/image38.png"/><Relationship Id="rId5" Type="http://schemas.openxmlformats.org/officeDocument/2006/relationships/image" Target="../media/image46.png"/><Relationship Id="rId15" Type="http://schemas.openxmlformats.org/officeDocument/2006/relationships/image" Target="../media/image54.png"/><Relationship Id="rId10" Type="http://schemas.openxmlformats.org/officeDocument/2006/relationships/image" Target="../media/image56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12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openxmlformats.org/officeDocument/2006/relationships/image" Target="../media/image114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openxmlformats.org/officeDocument/2006/relationships/image" Target="../media/image116.emf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15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openxmlformats.org/officeDocument/2006/relationships/image" Target="../media/image118.jpe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17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18" Type="http://schemas.openxmlformats.org/officeDocument/2006/relationships/image" Target="../media/image119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openxmlformats.org/officeDocument/2006/relationships/hyperlink" Target="https://ru.wikipedia.org/wiki/%D0%A0%D0%BE%D0%BB%D0%B5%D0%B2%D0%B0%D1%8F_%D0%B8%D0%B3%D1%80%D0%B0" TargetMode="External"/><Relationship Id="rId2" Type="http://schemas.openxmlformats.org/officeDocument/2006/relationships/notesSlide" Target="../notesSlides/notesSlide25.xml"/><Relationship Id="rId16" Type="http://schemas.openxmlformats.org/officeDocument/2006/relationships/hyperlink" Target="https://ru.wikipedia.org/wiki/%D0%9C%D0%B5%D1%82%D0%BE%D0%B4%D0%B8%D0%BA%D0%B8_%D0%BA%D1%80%D0%B5%D0%B0%D1%82%D0%B8%D0%B2%D0%BD%D0%BE%D1%81%D1%82%D0%B8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20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21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22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23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vk.com/search?c%5Bname%5D=0&amp;c%5Bsection%5D=&amp;c%5Bq%5D=%D0%9E%D0%B1%D1%89%D0%B5%D1%81%D1%82%D0%B2%D0%BE%20%D0%BC%D0%B5%D1%80%D1%82%D0%B2%D1%8B%D1%85%20%D0%BF%D0%BE%D1%8D%D1%82%D0%BE%D0%B2%3A%20https%3A%2F%2Fvk.com%2Fevent129575817%20%D0%9C%D0%BE%D0%B8%20%D0%BF%D0%BE%D0%BB%D0%B5%D0%B7%D0%BD%D1%8B%D0%B5%20%D0%B2%D0%B5%D0%B1%D0%B8%D0%BD%D0%B0%D1%80%D1%8B%3A%20https%3A%2F%2Fwww.youtube.com%2Fc%2Fdazverev%09http%3A%2F%2Ffindspeaker.ru%2Fuser%2Fdazverev%2F%09https%3A%2F%2Fwww.youtube.com%2Fc%2F%D0%BE%D0%B1%D1%89%D0%B5%D1%81%D1%82%D0%B2%D0%BE%D0%BC%D0%B5%D1%80%D1%82%D0%B2%D1%8B%D1%85%D0%BF%D0%BE%D1%8D%D1%82%D0%BE%D0%B2" TargetMode="External"/><Relationship Id="rId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7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3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63.png"/><Relationship Id="rId1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18" Type="http://schemas.openxmlformats.org/officeDocument/2006/relationships/image" Target="../media/image81.png"/><Relationship Id="rId3" Type="http://schemas.openxmlformats.org/officeDocument/2006/relationships/image" Target="../media/image45.png"/><Relationship Id="rId21" Type="http://schemas.openxmlformats.org/officeDocument/2006/relationships/image" Target="../media/image84.sv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openxmlformats.org/officeDocument/2006/relationships/image" Target="../media/image80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23" Type="http://schemas.openxmlformats.org/officeDocument/2006/relationships/image" Target="../media/image86.svg"/><Relationship Id="rId10" Type="http://schemas.openxmlformats.org/officeDocument/2006/relationships/image" Target="../media/image38.png"/><Relationship Id="rId19" Type="http://schemas.openxmlformats.org/officeDocument/2006/relationships/image" Target="../media/image82.sv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Relationship Id="rId22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openxmlformats.org/officeDocument/2006/relationships/hyperlink" Target="https://youtu.be/drMz8YkwS14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18" Type="http://schemas.openxmlformats.org/officeDocument/2006/relationships/image" Target="../media/image90.svg"/><Relationship Id="rId3" Type="http://schemas.openxmlformats.org/officeDocument/2006/relationships/image" Target="../media/image45.png"/><Relationship Id="rId21" Type="http://schemas.openxmlformats.org/officeDocument/2006/relationships/image" Target="../media/image93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8.png"/><Relationship Id="rId20" Type="http://schemas.openxmlformats.org/officeDocument/2006/relationships/image" Target="../media/image92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19" Type="http://schemas.openxmlformats.org/officeDocument/2006/relationships/image" Target="../media/image91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Relationship Id="rId22" Type="http://schemas.openxmlformats.org/officeDocument/2006/relationships/image" Target="../media/image9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/>
          <p:nvPr/>
        </p:nvSpPr>
        <p:spPr>
          <a:xfrm>
            <a:off x="978281" y="4179944"/>
            <a:ext cx="9621600" cy="6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2875" rIns="0" bIns="0" anchor="t" anchorCtr="0">
            <a:noAutofit/>
          </a:bodyPr>
          <a:lstStyle/>
          <a:p>
            <a:pPr marL="20320" marR="2622550" lvl="0">
              <a:lnSpc>
                <a:spcPct val="85000"/>
              </a:lnSpc>
            </a:pPr>
            <a:r>
              <a:rPr lang="ru-RU" sz="48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Управление в стиле </a:t>
            </a:r>
            <a:r>
              <a:rPr lang="ru-RU" sz="4800" b="1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коучинга</a:t>
            </a:r>
            <a:endParaRPr lang="ru-RU" sz="11550" b="1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" marR="2622550" lvl="0">
              <a:lnSpc>
                <a:spcPct val="85000"/>
              </a:lnSpc>
            </a:pPr>
            <a:endParaRPr lang="ru-RU" sz="4100" dirty="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20320" marR="2622550" lvl="0">
              <a:lnSpc>
                <a:spcPct val="85000"/>
              </a:lnSpc>
            </a:pPr>
            <a:r>
              <a:rPr lang="ru-RU" sz="4100" dirty="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</a:t>
            </a:r>
            <a:r>
              <a:rPr lang="en-US" sz="4100" dirty="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</a:t>
            </a:r>
            <a:r>
              <a:rPr lang="ru-RU" sz="4100" dirty="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. Планирование </a:t>
            </a:r>
            <a:r>
              <a:rPr lang="ru-RU" sz="4100" dirty="0" err="1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коуч</a:t>
            </a:r>
            <a:r>
              <a:rPr lang="ru-RU" sz="4100" dirty="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-менеджера</a:t>
            </a:r>
            <a:endParaRPr sz="4100" dirty="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pSp>
        <p:nvGrpSpPr>
          <p:cNvPr id="620" name="Google Shape;620;p51"/>
          <p:cNvGrpSpPr/>
          <p:nvPr/>
        </p:nvGrpSpPr>
        <p:grpSpPr>
          <a:xfrm>
            <a:off x="8376710" y="741514"/>
            <a:ext cx="4183437" cy="510759"/>
            <a:chOff x="8376710" y="741514"/>
            <a:chExt cx="4183437" cy="510759"/>
          </a:xfrm>
        </p:grpSpPr>
        <p:sp>
          <p:nvSpPr>
            <p:cNvPr id="621" name="Google Shape;621;p51"/>
            <p:cNvSpPr/>
            <p:nvPr/>
          </p:nvSpPr>
          <p:spPr>
            <a:xfrm>
              <a:off x="10493527" y="863642"/>
              <a:ext cx="132519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2" name="Google Shape;622;p51"/>
            <p:cNvSpPr/>
            <p:nvPr/>
          </p:nvSpPr>
          <p:spPr>
            <a:xfrm>
              <a:off x="10315126" y="863278"/>
              <a:ext cx="153387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3" name="Google Shape;623;p51"/>
            <p:cNvSpPr/>
            <p:nvPr/>
          </p:nvSpPr>
          <p:spPr>
            <a:xfrm>
              <a:off x="1025744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4" name="Google Shape;624;p51"/>
            <p:cNvSpPr/>
            <p:nvPr/>
          </p:nvSpPr>
          <p:spPr>
            <a:xfrm>
              <a:off x="10234905" y="793261"/>
              <a:ext cx="45085" cy="46355"/>
            </a:xfrm>
            <a:custGeom>
              <a:avLst/>
              <a:gdLst/>
              <a:ahLst/>
              <a:cxnLst/>
              <a:rect l="l" t="t" r="r" b="b"/>
              <a:pathLst>
                <a:path w="45084" h="46355" extrusionOk="0">
                  <a:moveTo>
                    <a:pt x="29035" y="0"/>
                  </a:moveTo>
                  <a:lnTo>
                    <a:pt x="16051" y="0"/>
                  </a:lnTo>
                  <a:lnTo>
                    <a:pt x="10586" y="2052"/>
                  </a:lnTo>
                  <a:lnTo>
                    <a:pt x="6491" y="6491"/>
                  </a:lnTo>
                  <a:lnTo>
                    <a:pt x="2052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52" y="34836"/>
                  </a:lnTo>
                  <a:lnTo>
                    <a:pt x="10931" y="43715"/>
                  </a:lnTo>
                  <a:lnTo>
                    <a:pt x="16051" y="45768"/>
                  </a:lnTo>
                  <a:lnTo>
                    <a:pt x="29035" y="45768"/>
                  </a:lnTo>
                  <a:lnTo>
                    <a:pt x="34491" y="43715"/>
                  </a:lnTo>
                  <a:lnTo>
                    <a:pt x="38595" y="39276"/>
                  </a:lnTo>
                  <a:lnTo>
                    <a:pt x="43045" y="34836"/>
                  </a:lnTo>
                  <a:lnTo>
                    <a:pt x="45066" y="29370"/>
                  </a:lnTo>
                  <a:lnTo>
                    <a:pt x="45066" y="16397"/>
                  </a:lnTo>
                  <a:lnTo>
                    <a:pt x="43045" y="10931"/>
                  </a:lnTo>
                  <a:lnTo>
                    <a:pt x="38595" y="6491"/>
                  </a:lnTo>
                  <a:lnTo>
                    <a:pt x="34491" y="2052"/>
                  </a:lnTo>
                  <a:lnTo>
                    <a:pt x="290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9914165" y="863279"/>
              <a:ext cx="285614" cy="17968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9700761" y="798734"/>
              <a:ext cx="184455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9568157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59" y="170790"/>
                  </a:lnTo>
                  <a:lnTo>
                    <a:pt x="108279" y="170790"/>
                  </a:lnTo>
                  <a:lnTo>
                    <a:pt x="41339" y="83693"/>
                  </a:lnTo>
                  <a:lnTo>
                    <a:pt x="42009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9549070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9" name="Google Shape;629;p51"/>
            <p:cNvSpPr/>
            <p:nvPr/>
          </p:nvSpPr>
          <p:spPr>
            <a:xfrm>
              <a:off x="9330876" y="863019"/>
              <a:ext cx="171471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0" name="Google Shape;630;p51"/>
            <p:cNvSpPr/>
            <p:nvPr/>
          </p:nvSpPr>
          <p:spPr>
            <a:xfrm>
              <a:off x="9134409" y="863018"/>
              <a:ext cx="171481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1" name="Google Shape;631;p51"/>
            <p:cNvSpPr/>
            <p:nvPr/>
          </p:nvSpPr>
          <p:spPr>
            <a:xfrm>
              <a:off x="8889579" y="795871"/>
              <a:ext cx="215867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2" name="Google Shape;632;p51"/>
            <p:cNvSpPr/>
            <p:nvPr/>
          </p:nvSpPr>
          <p:spPr>
            <a:xfrm>
              <a:off x="8569025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71" y="356439"/>
                  </a:moveTo>
                  <a:lnTo>
                    <a:pt x="40061" y="380794"/>
                  </a:lnTo>
                  <a:lnTo>
                    <a:pt x="47642" y="383286"/>
                  </a:lnTo>
                  <a:lnTo>
                    <a:pt x="55746" y="384637"/>
                  </a:lnTo>
                  <a:lnTo>
                    <a:pt x="64113" y="384637"/>
                  </a:lnTo>
                  <a:lnTo>
                    <a:pt x="87185" y="381116"/>
                  </a:lnTo>
                  <a:lnTo>
                    <a:pt x="107454" y="371270"/>
                  </a:lnTo>
                  <a:lnTo>
                    <a:pt x="120787" y="358994"/>
                  </a:lnTo>
                  <a:lnTo>
                    <a:pt x="58490" y="358994"/>
                  </a:lnTo>
                  <a:lnTo>
                    <a:pt x="53097" y="358093"/>
                  </a:lnTo>
                  <a:lnTo>
                    <a:pt x="48071" y="356439"/>
                  </a:lnTo>
                  <a:close/>
                </a:path>
                <a:path w="218440" h="384809" extrusionOk="0">
                  <a:moveTo>
                    <a:pt x="191969" y="243175"/>
                  </a:moveTo>
                  <a:lnTo>
                    <a:pt x="146362" y="243175"/>
                  </a:lnTo>
                  <a:lnTo>
                    <a:pt x="152068" y="245102"/>
                  </a:lnTo>
                  <a:lnTo>
                    <a:pt x="159408" y="254013"/>
                  </a:lnTo>
                  <a:lnTo>
                    <a:pt x="160267" y="258096"/>
                  </a:lnTo>
                  <a:lnTo>
                    <a:pt x="160267" y="269237"/>
                  </a:lnTo>
                  <a:lnTo>
                    <a:pt x="137955" y="308047"/>
                  </a:lnTo>
                  <a:lnTo>
                    <a:pt x="115535" y="314807"/>
                  </a:lnTo>
                  <a:lnTo>
                    <a:pt x="113263" y="322388"/>
                  </a:lnTo>
                  <a:lnTo>
                    <a:pt x="106183" y="337044"/>
                  </a:lnTo>
                  <a:lnTo>
                    <a:pt x="95021" y="348634"/>
                  </a:lnTo>
                  <a:lnTo>
                    <a:pt x="80694" y="356253"/>
                  </a:lnTo>
                  <a:lnTo>
                    <a:pt x="64113" y="358994"/>
                  </a:lnTo>
                  <a:lnTo>
                    <a:pt x="120787" y="358994"/>
                  </a:lnTo>
                  <a:lnTo>
                    <a:pt x="123848" y="356176"/>
                  </a:lnTo>
                  <a:lnTo>
                    <a:pt x="135294" y="336911"/>
                  </a:lnTo>
                  <a:lnTo>
                    <a:pt x="155545" y="327216"/>
                  </a:lnTo>
                  <a:lnTo>
                    <a:pt x="171573" y="311866"/>
                  </a:lnTo>
                  <a:lnTo>
                    <a:pt x="182115" y="292120"/>
                  </a:lnTo>
                  <a:lnTo>
                    <a:pt x="185910" y="269237"/>
                  </a:lnTo>
                  <a:lnTo>
                    <a:pt x="185774" y="255856"/>
                  </a:lnTo>
                  <a:lnTo>
                    <a:pt x="183879" y="248966"/>
                  </a:lnTo>
                  <a:lnTo>
                    <a:pt x="191969" y="243175"/>
                  </a:lnTo>
                  <a:close/>
                </a:path>
                <a:path w="218440" h="384809" extrusionOk="0">
                  <a:moveTo>
                    <a:pt x="84657" y="256421"/>
                  </a:moveTo>
                  <a:lnTo>
                    <a:pt x="83337" y="256421"/>
                  </a:lnTo>
                  <a:lnTo>
                    <a:pt x="73358" y="258436"/>
                  </a:lnTo>
                  <a:lnTo>
                    <a:pt x="65207" y="263930"/>
                  </a:lnTo>
                  <a:lnTo>
                    <a:pt x="59710" y="272081"/>
                  </a:lnTo>
                  <a:lnTo>
                    <a:pt x="57694" y="282064"/>
                  </a:lnTo>
                  <a:lnTo>
                    <a:pt x="59710" y="292048"/>
                  </a:lnTo>
                  <a:lnTo>
                    <a:pt x="65207" y="300198"/>
                  </a:lnTo>
                  <a:lnTo>
                    <a:pt x="73358" y="305693"/>
                  </a:lnTo>
                  <a:lnTo>
                    <a:pt x="83337" y="307707"/>
                  </a:lnTo>
                  <a:lnTo>
                    <a:pt x="93322" y="305693"/>
                  </a:lnTo>
                  <a:lnTo>
                    <a:pt x="101477" y="300198"/>
                  </a:lnTo>
                  <a:lnTo>
                    <a:pt x="106975" y="292048"/>
                  </a:lnTo>
                  <a:lnTo>
                    <a:pt x="108991" y="282064"/>
                  </a:lnTo>
                  <a:lnTo>
                    <a:pt x="108991" y="278776"/>
                  </a:lnTo>
                  <a:lnTo>
                    <a:pt x="108363" y="275614"/>
                  </a:lnTo>
                  <a:lnTo>
                    <a:pt x="107242" y="272724"/>
                  </a:lnTo>
                  <a:lnTo>
                    <a:pt x="120042" y="256714"/>
                  </a:lnTo>
                  <a:lnTo>
                    <a:pt x="87201" y="256714"/>
                  </a:lnTo>
                  <a:lnTo>
                    <a:pt x="85945" y="256526"/>
                  </a:lnTo>
                  <a:lnTo>
                    <a:pt x="84657" y="256421"/>
                  </a:lnTo>
                  <a:close/>
                </a:path>
                <a:path w="218440" h="384809" extrusionOk="0">
                  <a:moveTo>
                    <a:pt x="145789" y="218195"/>
                  </a:moveTo>
                  <a:lnTo>
                    <a:pt x="109574" y="230398"/>
                  </a:lnTo>
                  <a:lnTo>
                    <a:pt x="87201" y="256714"/>
                  </a:lnTo>
                  <a:lnTo>
                    <a:pt x="120042" y="256714"/>
                  </a:lnTo>
                  <a:lnTo>
                    <a:pt x="126907" y="248128"/>
                  </a:lnTo>
                  <a:lnTo>
                    <a:pt x="133671" y="244537"/>
                  </a:lnTo>
                  <a:lnTo>
                    <a:pt x="146362" y="243175"/>
                  </a:lnTo>
                  <a:lnTo>
                    <a:pt x="191969" y="243175"/>
                  </a:lnTo>
                  <a:lnTo>
                    <a:pt x="197758" y="239032"/>
                  </a:lnTo>
                  <a:lnTo>
                    <a:pt x="207201" y="227448"/>
                  </a:lnTo>
                  <a:lnTo>
                    <a:pt x="169544" y="227448"/>
                  </a:lnTo>
                  <a:lnTo>
                    <a:pt x="162085" y="222656"/>
                  </a:lnTo>
                  <a:lnTo>
                    <a:pt x="154085" y="219603"/>
                  </a:lnTo>
                  <a:lnTo>
                    <a:pt x="145789" y="218195"/>
                  </a:lnTo>
                  <a:close/>
                </a:path>
                <a:path w="218440" h="384809" extrusionOk="0">
                  <a:moveTo>
                    <a:pt x="207197" y="157178"/>
                  </a:moveTo>
                  <a:lnTo>
                    <a:pt x="169544" y="157178"/>
                  </a:lnTo>
                  <a:lnTo>
                    <a:pt x="178767" y="162998"/>
                  </a:lnTo>
                  <a:lnTo>
                    <a:pt x="185970" y="171128"/>
                  </a:lnTo>
                  <a:lnTo>
                    <a:pt x="190656" y="181067"/>
                  </a:lnTo>
                  <a:lnTo>
                    <a:pt x="192329" y="192318"/>
                  </a:lnTo>
                  <a:lnTo>
                    <a:pt x="190656" y="203563"/>
                  </a:lnTo>
                  <a:lnTo>
                    <a:pt x="185970" y="213500"/>
                  </a:lnTo>
                  <a:lnTo>
                    <a:pt x="178767" y="221628"/>
                  </a:lnTo>
                  <a:lnTo>
                    <a:pt x="169544" y="227448"/>
                  </a:lnTo>
                  <a:lnTo>
                    <a:pt x="207201" y="227448"/>
                  </a:lnTo>
                  <a:lnTo>
                    <a:pt x="208527" y="225821"/>
                  </a:lnTo>
                  <a:lnTo>
                    <a:pt x="215496" y="210020"/>
                  </a:lnTo>
                  <a:lnTo>
                    <a:pt x="217972" y="192318"/>
                  </a:lnTo>
                  <a:lnTo>
                    <a:pt x="215496" y="174611"/>
                  </a:lnTo>
                  <a:lnTo>
                    <a:pt x="208527" y="158810"/>
                  </a:lnTo>
                  <a:lnTo>
                    <a:pt x="207197" y="157178"/>
                  </a:lnTo>
                  <a:close/>
                </a:path>
                <a:path w="218440" h="384809" extrusionOk="0">
                  <a:moveTo>
                    <a:pt x="64113" y="0"/>
                  </a:moveTo>
                  <a:lnTo>
                    <a:pt x="25602" y="13428"/>
                  </a:lnTo>
                  <a:lnTo>
                    <a:pt x="3937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51" y="150267"/>
                  </a:lnTo>
                  <a:lnTo>
                    <a:pt x="40218" y="182978"/>
                  </a:lnTo>
                  <a:lnTo>
                    <a:pt x="39087" y="185868"/>
                  </a:lnTo>
                  <a:lnTo>
                    <a:pt x="38470" y="189020"/>
                  </a:lnTo>
                  <a:lnTo>
                    <a:pt x="38470" y="192318"/>
                  </a:lnTo>
                  <a:lnTo>
                    <a:pt x="40484" y="202296"/>
                  </a:lnTo>
                  <a:lnTo>
                    <a:pt x="45978" y="210443"/>
                  </a:lnTo>
                  <a:lnTo>
                    <a:pt x="54129" y="215937"/>
                  </a:lnTo>
                  <a:lnTo>
                    <a:pt x="64113" y="217951"/>
                  </a:lnTo>
                  <a:lnTo>
                    <a:pt x="74093" y="215937"/>
                  </a:lnTo>
                  <a:lnTo>
                    <a:pt x="82248" y="210443"/>
                  </a:lnTo>
                  <a:lnTo>
                    <a:pt x="87749" y="202296"/>
                  </a:lnTo>
                  <a:lnTo>
                    <a:pt x="89766" y="192318"/>
                  </a:lnTo>
                  <a:lnTo>
                    <a:pt x="87749" y="182333"/>
                  </a:lnTo>
                  <a:lnTo>
                    <a:pt x="82248" y="174179"/>
                  </a:lnTo>
                  <a:lnTo>
                    <a:pt x="74093" y="168681"/>
                  </a:lnTo>
                  <a:lnTo>
                    <a:pt x="65564" y="166958"/>
                  </a:lnTo>
                  <a:lnTo>
                    <a:pt x="60249" y="166958"/>
                  </a:lnTo>
                  <a:lnTo>
                    <a:pt x="34072" y="134247"/>
                  </a:lnTo>
                  <a:lnTo>
                    <a:pt x="30429" y="128781"/>
                  </a:lnTo>
                  <a:lnTo>
                    <a:pt x="27817" y="122946"/>
                  </a:lnTo>
                  <a:lnTo>
                    <a:pt x="26201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84" y="38826"/>
                  </a:lnTo>
                  <a:lnTo>
                    <a:pt x="64113" y="25632"/>
                  </a:lnTo>
                  <a:lnTo>
                    <a:pt x="120793" y="25632"/>
                  </a:lnTo>
                  <a:lnTo>
                    <a:pt x="107462" y="13358"/>
                  </a:lnTo>
                  <a:lnTo>
                    <a:pt x="87194" y="3518"/>
                  </a:lnTo>
                  <a:lnTo>
                    <a:pt x="64113" y="0"/>
                  </a:lnTo>
                  <a:close/>
                </a:path>
                <a:path w="218440" h="384809" extrusionOk="0">
                  <a:moveTo>
                    <a:pt x="64113" y="166665"/>
                  </a:moveTo>
                  <a:lnTo>
                    <a:pt x="62793" y="166665"/>
                  </a:lnTo>
                  <a:lnTo>
                    <a:pt x="61505" y="166769"/>
                  </a:lnTo>
                  <a:lnTo>
                    <a:pt x="60249" y="166958"/>
                  </a:lnTo>
                  <a:lnTo>
                    <a:pt x="65564" y="166958"/>
                  </a:lnTo>
                  <a:lnTo>
                    <a:pt x="64113" y="166665"/>
                  </a:lnTo>
                  <a:close/>
                </a:path>
                <a:path w="218440" h="384809" extrusionOk="0">
                  <a:moveTo>
                    <a:pt x="120050" y="127922"/>
                  </a:moveTo>
                  <a:lnTo>
                    <a:pt x="87201" y="127922"/>
                  </a:lnTo>
                  <a:lnTo>
                    <a:pt x="102279" y="146759"/>
                  </a:lnTo>
                  <a:lnTo>
                    <a:pt x="137440" y="166288"/>
                  </a:lnTo>
                  <a:lnTo>
                    <a:pt x="145789" y="166431"/>
                  </a:lnTo>
                  <a:lnTo>
                    <a:pt x="154085" y="165023"/>
                  </a:lnTo>
                  <a:lnTo>
                    <a:pt x="162085" y="161970"/>
                  </a:lnTo>
                  <a:lnTo>
                    <a:pt x="169544" y="157178"/>
                  </a:lnTo>
                  <a:lnTo>
                    <a:pt x="207197" y="157178"/>
                  </a:lnTo>
                  <a:lnTo>
                    <a:pt x="197758" y="145598"/>
                  </a:lnTo>
                  <a:lnTo>
                    <a:pt x="191965" y="141451"/>
                  </a:lnTo>
                  <a:lnTo>
                    <a:pt x="146362" y="141451"/>
                  </a:lnTo>
                  <a:lnTo>
                    <a:pt x="133671" y="140089"/>
                  </a:lnTo>
                  <a:lnTo>
                    <a:pt x="126907" y="136498"/>
                  </a:lnTo>
                  <a:lnTo>
                    <a:pt x="120050" y="127922"/>
                  </a:lnTo>
                  <a:close/>
                </a:path>
                <a:path w="218440" h="384809" extrusionOk="0">
                  <a:moveTo>
                    <a:pt x="120793" y="25632"/>
                  </a:moveTo>
                  <a:lnTo>
                    <a:pt x="64113" y="25632"/>
                  </a:lnTo>
                  <a:lnTo>
                    <a:pt x="80694" y="28373"/>
                  </a:lnTo>
                  <a:lnTo>
                    <a:pt x="95021" y="35992"/>
                  </a:lnTo>
                  <a:lnTo>
                    <a:pt x="106183" y="47582"/>
                  </a:lnTo>
                  <a:lnTo>
                    <a:pt x="113263" y="62238"/>
                  </a:lnTo>
                  <a:lnTo>
                    <a:pt x="115535" y="69819"/>
                  </a:lnTo>
                  <a:lnTo>
                    <a:pt x="123315" y="71202"/>
                  </a:lnTo>
                  <a:lnTo>
                    <a:pt x="137955" y="76579"/>
                  </a:lnTo>
                  <a:lnTo>
                    <a:pt x="149672" y="86420"/>
                  </a:lnTo>
                  <a:lnTo>
                    <a:pt x="157448" y="99698"/>
                  </a:lnTo>
                  <a:lnTo>
                    <a:pt x="160267" y="115389"/>
                  </a:lnTo>
                  <a:lnTo>
                    <a:pt x="160267" y="126530"/>
                  </a:lnTo>
                  <a:lnTo>
                    <a:pt x="159408" y="130613"/>
                  </a:lnTo>
                  <a:lnTo>
                    <a:pt x="152068" y="139524"/>
                  </a:lnTo>
                  <a:lnTo>
                    <a:pt x="146362" y="141451"/>
                  </a:lnTo>
                  <a:lnTo>
                    <a:pt x="191965" y="141451"/>
                  </a:lnTo>
                  <a:lnTo>
                    <a:pt x="183879" y="135660"/>
                  </a:lnTo>
                  <a:lnTo>
                    <a:pt x="185768" y="128840"/>
                  </a:lnTo>
                  <a:lnTo>
                    <a:pt x="185890" y="122946"/>
                  </a:lnTo>
                  <a:lnTo>
                    <a:pt x="171577" y="72756"/>
                  </a:lnTo>
                  <a:lnTo>
                    <a:pt x="135294" y="47715"/>
                  </a:lnTo>
                  <a:lnTo>
                    <a:pt x="123851" y="28448"/>
                  </a:lnTo>
                  <a:lnTo>
                    <a:pt x="120793" y="25632"/>
                  </a:lnTo>
                  <a:close/>
                </a:path>
                <a:path w="218440" h="384809" extrusionOk="0">
                  <a:moveTo>
                    <a:pt x="83337" y="76919"/>
                  </a:moveTo>
                  <a:lnTo>
                    <a:pt x="73358" y="78935"/>
                  </a:lnTo>
                  <a:lnTo>
                    <a:pt x="65207" y="84431"/>
                  </a:lnTo>
                  <a:lnTo>
                    <a:pt x="59710" y="92583"/>
                  </a:lnTo>
                  <a:lnTo>
                    <a:pt x="57694" y="102562"/>
                  </a:lnTo>
                  <a:lnTo>
                    <a:pt x="59710" y="112545"/>
                  </a:lnTo>
                  <a:lnTo>
                    <a:pt x="65207" y="120696"/>
                  </a:lnTo>
                  <a:lnTo>
                    <a:pt x="73358" y="126191"/>
                  </a:lnTo>
                  <a:lnTo>
                    <a:pt x="83337" y="128205"/>
                  </a:lnTo>
                  <a:lnTo>
                    <a:pt x="84657" y="128205"/>
                  </a:lnTo>
                  <a:lnTo>
                    <a:pt x="85945" y="128111"/>
                  </a:lnTo>
                  <a:lnTo>
                    <a:pt x="87201" y="127922"/>
                  </a:lnTo>
                  <a:lnTo>
                    <a:pt x="120050" y="127922"/>
                  </a:lnTo>
                  <a:lnTo>
                    <a:pt x="107242" y="111902"/>
                  </a:lnTo>
                  <a:lnTo>
                    <a:pt x="108363" y="109012"/>
                  </a:lnTo>
                  <a:lnTo>
                    <a:pt x="108991" y="105860"/>
                  </a:lnTo>
                  <a:lnTo>
                    <a:pt x="108991" y="102562"/>
                  </a:lnTo>
                  <a:lnTo>
                    <a:pt x="106975" y="92583"/>
                  </a:lnTo>
                  <a:lnTo>
                    <a:pt x="101477" y="84431"/>
                  </a:lnTo>
                  <a:lnTo>
                    <a:pt x="93322" y="78935"/>
                  </a:lnTo>
                  <a:lnTo>
                    <a:pt x="83337" y="76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3" name="Google Shape;633;p51"/>
            <p:cNvSpPr/>
            <p:nvPr/>
          </p:nvSpPr>
          <p:spPr>
            <a:xfrm>
              <a:off x="8376710" y="741514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235" y="0"/>
                  </a:moveTo>
                  <a:lnTo>
                    <a:pt x="153859" y="0"/>
                  </a:lnTo>
                  <a:lnTo>
                    <a:pt x="130781" y="3519"/>
                  </a:lnTo>
                  <a:lnTo>
                    <a:pt x="110511" y="13362"/>
                  </a:lnTo>
                  <a:lnTo>
                    <a:pt x="94113" y="28452"/>
                  </a:lnTo>
                  <a:lnTo>
                    <a:pt x="82657" y="47715"/>
                  </a:lnTo>
                  <a:lnTo>
                    <a:pt x="62406" y="57410"/>
                  </a:lnTo>
                  <a:lnTo>
                    <a:pt x="46378" y="72760"/>
                  </a:lnTo>
                  <a:lnTo>
                    <a:pt x="35835" y="92506"/>
                  </a:lnTo>
                  <a:lnTo>
                    <a:pt x="32040" y="115389"/>
                  </a:lnTo>
                  <a:lnTo>
                    <a:pt x="32132" y="126191"/>
                  </a:lnTo>
                  <a:lnTo>
                    <a:pt x="32187" y="128770"/>
                  </a:lnTo>
                  <a:lnTo>
                    <a:pt x="34093" y="135660"/>
                  </a:lnTo>
                  <a:lnTo>
                    <a:pt x="20209" y="145594"/>
                  </a:lnTo>
                  <a:lnTo>
                    <a:pt x="9440" y="158805"/>
                  </a:lnTo>
                  <a:lnTo>
                    <a:pt x="2474" y="174606"/>
                  </a:lnTo>
                  <a:lnTo>
                    <a:pt x="0" y="192308"/>
                  </a:lnTo>
                  <a:lnTo>
                    <a:pt x="2474" y="210015"/>
                  </a:lnTo>
                  <a:lnTo>
                    <a:pt x="9440" y="225816"/>
                  </a:lnTo>
                  <a:lnTo>
                    <a:pt x="20209" y="239028"/>
                  </a:lnTo>
                  <a:lnTo>
                    <a:pt x="34093" y="248966"/>
                  </a:lnTo>
                  <a:lnTo>
                    <a:pt x="32206" y="255786"/>
                  </a:lnTo>
                  <a:lnTo>
                    <a:pt x="32139" y="258096"/>
                  </a:lnTo>
                  <a:lnTo>
                    <a:pt x="32040" y="269237"/>
                  </a:lnTo>
                  <a:lnTo>
                    <a:pt x="35835" y="292124"/>
                  </a:lnTo>
                  <a:lnTo>
                    <a:pt x="46378" y="311870"/>
                  </a:lnTo>
                  <a:lnTo>
                    <a:pt x="62406" y="327217"/>
                  </a:lnTo>
                  <a:lnTo>
                    <a:pt x="82657" y="336911"/>
                  </a:lnTo>
                  <a:lnTo>
                    <a:pt x="94113" y="356176"/>
                  </a:lnTo>
                  <a:lnTo>
                    <a:pt x="110511" y="371270"/>
                  </a:lnTo>
                  <a:lnTo>
                    <a:pt x="130781" y="381116"/>
                  </a:lnTo>
                  <a:lnTo>
                    <a:pt x="153859" y="384637"/>
                  </a:lnTo>
                  <a:lnTo>
                    <a:pt x="168149" y="383117"/>
                  </a:lnTo>
                  <a:lnTo>
                    <a:pt x="181054" y="378611"/>
                  </a:lnTo>
                  <a:lnTo>
                    <a:pt x="192361" y="371199"/>
                  </a:lnTo>
                  <a:lnTo>
                    <a:pt x="201857" y="360962"/>
                  </a:lnTo>
                  <a:lnTo>
                    <a:pt x="203006" y="358994"/>
                  </a:lnTo>
                  <a:lnTo>
                    <a:pt x="153859" y="358994"/>
                  </a:lnTo>
                  <a:lnTo>
                    <a:pt x="137275" y="356253"/>
                  </a:lnTo>
                  <a:lnTo>
                    <a:pt x="122941" y="348634"/>
                  </a:lnTo>
                  <a:lnTo>
                    <a:pt x="111776" y="337044"/>
                  </a:lnTo>
                  <a:lnTo>
                    <a:pt x="104698" y="322388"/>
                  </a:lnTo>
                  <a:lnTo>
                    <a:pt x="102436" y="314807"/>
                  </a:lnTo>
                  <a:lnTo>
                    <a:pt x="94656" y="313425"/>
                  </a:lnTo>
                  <a:lnTo>
                    <a:pt x="80020" y="308049"/>
                  </a:lnTo>
                  <a:lnTo>
                    <a:pt x="68298" y="298210"/>
                  </a:lnTo>
                  <a:lnTo>
                    <a:pt x="60516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63" y="254013"/>
                  </a:lnTo>
                  <a:lnTo>
                    <a:pt x="65893" y="245102"/>
                  </a:lnTo>
                  <a:lnTo>
                    <a:pt x="71610" y="243175"/>
                  </a:lnTo>
                  <a:lnTo>
                    <a:pt x="119936" y="243175"/>
                  </a:lnTo>
                  <a:lnTo>
                    <a:pt x="115692" y="237867"/>
                  </a:lnTo>
                  <a:lnTo>
                    <a:pt x="108396" y="230398"/>
                  </a:lnTo>
                  <a:lnTo>
                    <a:pt x="104108" y="227448"/>
                  </a:lnTo>
                  <a:lnTo>
                    <a:pt x="48427" y="227448"/>
                  </a:lnTo>
                  <a:lnTo>
                    <a:pt x="39200" y="221628"/>
                  </a:lnTo>
                  <a:lnTo>
                    <a:pt x="31997" y="213498"/>
                  </a:lnTo>
                  <a:lnTo>
                    <a:pt x="27314" y="203559"/>
                  </a:lnTo>
                  <a:lnTo>
                    <a:pt x="25643" y="192308"/>
                  </a:lnTo>
                  <a:lnTo>
                    <a:pt x="27314" y="181063"/>
                  </a:lnTo>
                  <a:lnTo>
                    <a:pt x="31997" y="171126"/>
                  </a:lnTo>
                  <a:lnTo>
                    <a:pt x="39200" y="162998"/>
                  </a:lnTo>
                  <a:lnTo>
                    <a:pt x="48427" y="157178"/>
                  </a:lnTo>
                  <a:lnTo>
                    <a:pt x="104112" y="157178"/>
                  </a:lnTo>
                  <a:lnTo>
                    <a:pt x="108396" y="154230"/>
                  </a:lnTo>
                  <a:lnTo>
                    <a:pt x="115692" y="146759"/>
                  </a:lnTo>
                  <a:lnTo>
                    <a:pt x="119939" y="141451"/>
                  </a:lnTo>
                  <a:lnTo>
                    <a:pt x="71610" y="141451"/>
                  </a:lnTo>
                  <a:lnTo>
                    <a:pt x="65893" y="139524"/>
                  </a:lnTo>
                  <a:lnTo>
                    <a:pt x="58563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80020" y="76579"/>
                  </a:lnTo>
                  <a:lnTo>
                    <a:pt x="102447" y="69819"/>
                  </a:lnTo>
                  <a:lnTo>
                    <a:pt x="104698" y="62238"/>
                  </a:lnTo>
                  <a:lnTo>
                    <a:pt x="111776" y="47582"/>
                  </a:lnTo>
                  <a:lnTo>
                    <a:pt x="122941" y="35992"/>
                  </a:lnTo>
                  <a:lnTo>
                    <a:pt x="137275" y="28373"/>
                  </a:lnTo>
                  <a:lnTo>
                    <a:pt x="153859" y="25632"/>
                  </a:lnTo>
                  <a:lnTo>
                    <a:pt x="170721" y="25632"/>
                  </a:lnTo>
                  <a:lnTo>
                    <a:pt x="177900" y="3832"/>
                  </a:lnTo>
                  <a:lnTo>
                    <a:pt x="170308" y="1340"/>
                  </a:lnTo>
                  <a:lnTo>
                    <a:pt x="162235" y="0"/>
                  </a:lnTo>
                  <a:close/>
                </a:path>
                <a:path w="218440" h="384809" extrusionOk="0">
                  <a:moveTo>
                    <a:pt x="190553" y="217668"/>
                  </a:moveTo>
                  <a:lnTo>
                    <a:pt x="157712" y="217668"/>
                  </a:lnTo>
                  <a:lnTo>
                    <a:pt x="183889" y="250379"/>
                  </a:lnTo>
                  <a:lnTo>
                    <a:pt x="187539" y="255856"/>
                  </a:lnTo>
                  <a:lnTo>
                    <a:pt x="190149" y="261680"/>
                  </a:lnTo>
                  <a:lnTo>
                    <a:pt x="191768" y="267931"/>
                  </a:lnTo>
                  <a:lnTo>
                    <a:pt x="192318" y="274410"/>
                  </a:lnTo>
                  <a:lnTo>
                    <a:pt x="192318" y="301299"/>
                  </a:lnTo>
                  <a:lnTo>
                    <a:pt x="181177" y="345800"/>
                  </a:lnTo>
                  <a:lnTo>
                    <a:pt x="153859" y="358994"/>
                  </a:lnTo>
                  <a:lnTo>
                    <a:pt x="203006" y="358994"/>
                  </a:lnTo>
                  <a:lnTo>
                    <a:pt x="209034" y="348634"/>
                  </a:lnTo>
                  <a:lnTo>
                    <a:pt x="214032" y="334523"/>
                  </a:lnTo>
                  <a:lnTo>
                    <a:pt x="216991" y="318652"/>
                  </a:lnTo>
                  <a:lnTo>
                    <a:pt x="217961" y="301299"/>
                  </a:lnTo>
                  <a:lnTo>
                    <a:pt x="217961" y="274410"/>
                  </a:lnTo>
                  <a:lnTo>
                    <a:pt x="217045" y="263611"/>
                  </a:lnTo>
                  <a:lnTo>
                    <a:pt x="214348" y="253191"/>
                  </a:lnTo>
                  <a:lnTo>
                    <a:pt x="209944" y="243367"/>
                  </a:lnTo>
                  <a:lnTo>
                    <a:pt x="203910" y="234359"/>
                  </a:lnTo>
                  <a:lnTo>
                    <a:pt x="190553" y="217668"/>
                  </a:lnTo>
                  <a:close/>
                </a:path>
                <a:path w="218440" h="384809" extrusionOk="0">
                  <a:moveTo>
                    <a:pt x="119936" y="243175"/>
                  </a:moveTo>
                  <a:lnTo>
                    <a:pt x="71610" y="243175"/>
                  </a:lnTo>
                  <a:lnTo>
                    <a:pt x="84301" y="244537"/>
                  </a:lnTo>
                  <a:lnTo>
                    <a:pt x="91054" y="248128"/>
                  </a:lnTo>
                  <a:lnTo>
                    <a:pt x="110740" y="272724"/>
                  </a:lnTo>
                  <a:lnTo>
                    <a:pt x="109609" y="275614"/>
                  </a:lnTo>
                  <a:lnTo>
                    <a:pt x="108980" y="278776"/>
                  </a:lnTo>
                  <a:lnTo>
                    <a:pt x="108980" y="282064"/>
                  </a:lnTo>
                  <a:lnTo>
                    <a:pt x="110996" y="292048"/>
                  </a:lnTo>
                  <a:lnTo>
                    <a:pt x="116493" y="300198"/>
                  </a:lnTo>
                  <a:lnTo>
                    <a:pt x="124645" y="305693"/>
                  </a:lnTo>
                  <a:lnTo>
                    <a:pt x="134624" y="307707"/>
                  </a:lnTo>
                  <a:lnTo>
                    <a:pt x="144606" y="305693"/>
                  </a:lnTo>
                  <a:lnTo>
                    <a:pt x="152753" y="300198"/>
                  </a:lnTo>
                  <a:lnTo>
                    <a:pt x="158244" y="292048"/>
                  </a:lnTo>
                  <a:lnTo>
                    <a:pt x="160256" y="282064"/>
                  </a:lnTo>
                  <a:lnTo>
                    <a:pt x="158244" y="272085"/>
                  </a:lnTo>
                  <a:lnTo>
                    <a:pt x="152753" y="263934"/>
                  </a:lnTo>
                  <a:lnTo>
                    <a:pt x="144606" y="258437"/>
                  </a:lnTo>
                  <a:lnTo>
                    <a:pt x="136075" y="256714"/>
                  </a:lnTo>
                  <a:lnTo>
                    <a:pt x="130760" y="256714"/>
                  </a:lnTo>
                  <a:lnTo>
                    <a:pt x="119936" y="243175"/>
                  </a:lnTo>
                  <a:close/>
                </a:path>
                <a:path w="218440" h="384809" extrusionOk="0">
                  <a:moveTo>
                    <a:pt x="134624" y="256421"/>
                  </a:moveTo>
                  <a:lnTo>
                    <a:pt x="133315" y="256421"/>
                  </a:lnTo>
                  <a:lnTo>
                    <a:pt x="132027" y="256526"/>
                  </a:lnTo>
                  <a:lnTo>
                    <a:pt x="130760" y="256714"/>
                  </a:lnTo>
                  <a:lnTo>
                    <a:pt x="136075" y="256714"/>
                  </a:lnTo>
                  <a:lnTo>
                    <a:pt x="134624" y="256421"/>
                  </a:lnTo>
                  <a:close/>
                </a:path>
                <a:path w="218440" h="384809" extrusionOk="0">
                  <a:moveTo>
                    <a:pt x="72174" y="218195"/>
                  </a:moveTo>
                  <a:lnTo>
                    <a:pt x="63881" y="219603"/>
                  </a:lnTo>
                  <a:lnTo>
                    <a:pt x="55885" y="222656"/>
                  </a:lnTo>
                  <a:lnTo>
                    <a:pt x="48427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3" y="220459"/>
                  </a:lnTo>
                  <a:lnTo>
                    <a:pt x="80521" y="218338"/>
                  </a:lnTo>
                  <a:lnTo>
                    <a:pt x="72174" y="218195"/>
                  </a:lnTo>
                  <a:close/>
                </a:path>
                <a:path w="218440" h="384809" extrusionOk="0">
                  <a:moveTo>
                    <a:pt x="153859" y="166675"/>
                  </a:moveTo>
                  <a:lnTo>
                    <a:pt x="143875" y="168689"/>
                  </a:lnTo>
                  <a:lnTo>
                    <a:pt x="135724" y="174183"/>
                  </a:lnTo>
                  <a:lnTo>
                    <a:pt x="130230" y="182330"/>
                  </a:lnTo>
                  <a:lnTo>
                    <a:pt x="128215" y="192308"/>
                  </a:lnTo>
                  <a:lnTo>
                    <a:pt x="130230" y="202293"/>
                  </a:lnTo>
                  <a:lnTo>
                    <a:pt x="135724" y="210447"/>
                  </a:lnTo>
                  <a:lnTo>
                    <a:pt x="143875" y="215945"/>
                  </a:lnTo>
                  <a:lnTo>
                    <a:pt x="153859" y="217961"/>
                  </a:lnTo>
                  <a:lnTo>
                    <a:pt x="155168" y="217961"/>
                  </a:lnTo>
                  <a:lnTo>
                    <a:pt x="156466" y="217857"/>
                  </a:lnTo>
                  <a:lnTo>
                    <a:pt x="157712" y="217668"/>
                  </a:lnTo>
                  <a:lnTo>
                    <a:pt x="190553" y="217668"/>
                  </a:lnTo>
                  <a:lnTo>
                    <a:pt x="177732" y="201648"/>
                  </a:lnTo>
                  <a:lnTo>
                    <a:pt x="178884" y="198758"/>
                  </a:lnTo>
                  <a:lnTo>
                    <a:pt x="179491" y="195606"/>
                  </a:lnTo>
                  <a:lnTo>
                    <a:pt x="179491" y="192308"/>
                  </a:lnTo>
                  <a:lnTo>
                    <a:pt x="177477" y="182330"/>
                  </a:lnTo>
                  <a:lnTo>
                    <a:pt x="171984" y="174183"/>
                  </a:lnTo>
                  <a:lnTo>
                    <a:pt x="163836" y="168689"/>
                  </a:lnTo>
                  <a:lnTo>
                    <a:pt x="153859" y="166675"/>
                  </a:lnTo>
                  <a:close/>
                </a:path>
                <a:path w="218440" h="384809" extrusionOk="0">
                  <a:moveTo>
                    <a:pt x="104112" y="157178"/>
                  </a:moveTo>
                  <a:lnTo>
                    <a:pt x="48427" y="157178"/>
                  </a:lnTo>
                  <a:lnTo>
                    <a:pt x="55885" y="161970"/>
                  </a:lnTo>
                  <a:lnTo>
                    <a:pt x="63881" y="165023"/>
                  </a:lnTo>
                  <a:lnTo>
                    <a:pt x="72174" y="166431"/>
                  </a:lnTo>
                  <a:lnTo>
                    <a:pt x="80521" y="166288"/>
                  </a:lnTo>
                  <a:lnTo>
                    <a:pt x="90473" y="164171"/>
                  </a:lnTo>
                  <a:lnTo>
                    <a:pt x="99877" y="160093"/>
                  </a:lnTo>
                  <a:lnTo>
                    <a:pt x="104112" y="157178"/>
                  </a:lnTo>
                  <a:close/>
                </a:path>
                <a:path w="218440" h="384809" extrusionOk="0">
                  <a:moveTo>
                    <a:pt x="134624" y="76919"/>
                  </a:moveTo>
                  <a:lnTo>
                    <a:pt x="124645" y="78933"/>
                  </a:lnTo>
                  <a:lnTo>
                    <a:pt x="116493" y="84428"/>
                  </a:lnTo>
                  <a:lnTo>
                    <a:pt x="110996" y="92578"/>
                  </a:lnTo>
                  <a:lnTo>
                    <a:pt x="108980" y="102562"/>
                  </a:lnTo>
                  <a:lnTo>
                    <a:pt x="108980" y="105860"/>
                  </a:lnTo>
                  <a:lnTo>
                    <a:pt x="109609" y="109012"/>
                  </a:lnTo>
                  <a:lnTo>
                    <a:pt x="110740" y="111902"/>
                  </a:lnTo>
                  <a:lnTo>
                    <a:pt x="91065" y="136498"/>
                  </a:lnTo>
                  <a:lnTo>
                    <a:pt x="84301" y="140100"/>
                  </a:lnTo>
                  <a:lnTo>
                    <a:pt x="71610" y="141451"/>
                  </a:lnTo>
                  <a:lnTo>
                    <a:pt x="119939" y="141451"/>
                  </a:lnTo>
                  <a:lnTo>
                    <a:pt x="130770" y="127912"/>
                  </a:lnTo>
                  <a:lnTo>
                    <a:pt x="136076" y="127912"/>
                  </a:lnTo>
                  <a:lnTo>
                    <a:pt x="144606" y="126191"/>
                  </a:lnTo>
                  <a:lnTo>
                    <a:pt x="152753" y="120696"/>
                  </a:lnTo>
                  <a:lnTo>
                    <a:pt x="158244" y="112545"/>
                  </a:lnTo>
                  <a:lnTo>
                    <a:pt x="160256" y="102562"/>
                  </a:lnTo>
                  <a:lnTo>
                    <a:pt x="158244" y="92578"/>
                  </a:lnTo>
                  <a:lnTo>
                    <a:pt x="152753" y="84428"/>
                  </a:lnTo>
                  <a:lnTo>
                    <a:pt x="144606" y="78933"/>
                  </a:lnTo>
                  <a:lnTo>
                    <a:pt x="134624" y="76919"/>
                  </a:lnTo>
                  <a:close/>
                </a:path>
                <a:path w="218440" h="384809" extrusionOk="0">
                  <a:moveTo>
                    <a:pt x="136076" y="127912"/>
                  </a:moveTo>
                  <a:lnTo>
                    <a:pt x="130770" y="127912"/>
                  </a:lnTo>
                  <a:lnTo>
                    <a:pt x="132027" y="128100"/>
                  </a:lnTo>
                  <a:lnTo>
                    <a:pt x="133315" y="128205"/>
                  </a:lnTo>
                  <a:lnTo>
                    <a:pt x="134624" y="128205"/>
                  </a:lnTo>
                  <a:lnTo>
                    <a:pt x="136076" y="127912"/>
                  </a:lnTo>
                  <a:close/>
                </a:path>
                <a:path w="218440" h="384809" extrusionOk="0">
                  <a:moveTo>
                    <a:pt x="170721" y="25632"/>
                  </a:moveTo>
                  <a:lnTo>
                    <a:pt x="159482" y="25632"/>
                  </a:lnTo>
                  <a:lnTo>
                    <a:pt x="164864" y="26533"/>
                  </a:lnTo>
                  <a:lnTo>
                    <a:pt x="169879" y="28187"/>
                  </a:lnTo>
                  <a:lnTo>
                    <a:pt x="170721" y="256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4" name="Google Shape;634;p51"/>
            <p:cNvSpPr/>
            <p:nvPr/>
          </p:nvSpPr>
          <p:spPr>
            <a:xfrm>
              <a:off x="12454601" y="1102184"/>
              <a:ext cx="105546" cy="137283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12147171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12019419" y="1102184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12388628" y="867760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12257741" y="867754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12175543" y="995168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297"/>
                  </a:lnTo>
                  <a:lnTo>
                    <a:pt x="7002" y="40911"/>
                  </a:lnTo>
                  <a:lnTo>
                    <a:pt x="14621" y="46037"/>
                  </a:lnTo>
                  <a:lnTo>
                    <a:pt x="23978" y="47914"/>
                  </a:lnTo>
                  <a:lnTo>
                    <a:pt x="33290" y="46037"/>
                  </a:lnTo>
                  <a:lnTo>
                    <a:pt x="40914" y="40911"/>
                  </a:lnTo>
                  <a:lnTo>
                    <a:pt x="46065" y="33297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12121672" y="797535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38"/>
                  </a:lnTo>
                </a:path>
              </a:pathLst>
            </a:custGeom>
            <a:noFill/>
            <a:ln w="354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1204763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12023614" y="791529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1181126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11515489" y="863413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41" y="4355"/>
                  </a:moveTo>
                  <a:lnTo>
                    <a:pt x="0" y="4355"/>
                  </a:lnTo>
                  <a:lnTo>
                    <a:pt x="0" y="175230"/>
                  </a:lnTo>
                  <a:lnTo>
                    <a:pt x="34941" y="175230"/>
                  </a:lnTo>
                  <a:lnTo>
                    <a:pt x="34941" y="75285"/>
                  </a:lnTo>
                  <a:lnTo>
                    <a:pt x="38134" y="59560"/>
                  </a:lnTo>
                  <a:lnTo>
                    <a:pt x="46825" y="46719"/>
                  </a:lnTo>
                  <a:lnTo>
                    <a:pt x="59678" y="38063"/>
                  </a:lnTo>
                  <a:lnTo>
                    <a:pt x="75358" y="34888"/>
                  </a:lnTo>
                  <a:lnTo>
                    <a:pt x="255391" y="34888"/>
                  </a:lnTo>
                  <a:lnTo>
                    <a:pt x="250587" y="27255"/>
                  </a:lnTo>
                  <a:lnTo>
                    <a:pt x="133273" y="27255"/>
                  </a:lnTo>
                  <a:lnTo>
                    <a:pt x="123065" y="16324"/>
                  </a:lnTo>
                  <a:lnTo>
                    <a:pt x="34941" y="16324"/>
                  </a:lnTo>
                  <a:lnTo>
                    <a:pt x="34941" y="4355"/>
                  </a:lnTo>
                  <a:close/>
                </a:path>
                <a:path w="266700" h="175259" extrusionOk="0">
                  <a:moveTo>
                    <a:pt x="191166" y="34888"/>
                  </a:moveTo>
                  <a:lnTo>
                    <a:pt x="75358" y="34888"/>
                  </a:lnTo>
                  <a:lnTo>
                    <a:pt x="91040" y="38079"/>
                  </a:lnTo>
                  <a:lnTo>
                    <a:pt x="103897" y="46762"/>
                  </a:lnTo>
                  <a:lnTo>
                    <a:pt x="112591" y="59608"/>
                  </a:lnTo>
                  <a:lnTo>
                    <a:pt x="115787" y="75285"/>
                  </a:lnTo>
                  <a:lnTo>
                    <a:pt x="115787" y="175230"/>
                  </a:lnTo>
                  <a:lnTo>
                    <a:pt x="150655" y="175230"/>
                  </a:lnTo>
                  <a:lnTo>
                    <a:pt x="150655" y="75285"/>
                  </a:lnTo>
                  <a:lnTo>
                    <a:pt x="153864" y="59560"/>
                  </a:lnTo>
                  <a:lnTo>
                    <a:pt x="162590" y="46719"/>
                  </a:lnTo>
                  <a:lnTo>
                    <a:pt x="175476" y="38063"/>
                  </a:lnTo>
                  <a:lnTo>
                    <a:pt x="191166" y="34888"/>
                  </a:lnTo>
                  <a:close/>
                </a:path>
                <a:path w="266700" h="175259" extrusionOk="0">
                  <a:moveTo>
                    <a:pt x="255391" y="34888"/>
                  </a:moveTo>
                  <a:lnTo>
                    <a:pt x="191166" y="34888"/>
                  </a:lnTo>
                  <a:lnTo>
                    <a:pt x="206847" y="38079"/>
                  </a:lnTo>
                  <a:lnTo>
                    <a:pt x="219700" y="46762"/>
                  </a:lnTo>
                  <a:lnTo>
                    <a:pt x="228390" y="59608"/>
                  </a:lnTo>
                  <a:lnTo>
                    <a:pt x="231584" y="75285"/>
                  </a:lnTo>
                  <a:lnTo>
                    <a:pt x="231584" y="175230"/>
                  </a:lnTo>
                  <a:lnTo>
                    <a:pt x="266452" y="175230"/>
                  </a:lnTo>
                  <a:lnTo>
                    <a:pt x="266452" y="75285"/>
                  </a:lnTo>
                  <a:lnTo>
                    <a:pt x="261249" y="44196"/>
                  </a:lnTo>
                  <a:lnTo>
                    <a:pt x="255391" y="34888"/>
                  </a:lnTo>
                  <a:close/>
                </a:path>
                <a:path w="266700" h="175259" extrusionOk="0">
                  <a:moveTo>
                    <a:pt x="193261" y="0"/>
                  </a:moveTo>
                  <a:lnTo>
                    <a:pt x="176000" y="1913"/>
                  </a:lnTo>
                  <a:lnTo>
                    <a:pt x="159737" y="7372"/>
                  </a:lnTo>
                  <a:lnTo>
                    <a:pt x="145239" y="15960"/>
                  </a:lnTo>
                  <a:lnTo>
                    <a:pt x="133273" y="27255"/>
                  </a:lnTo>
                  <a:lnTo>
                    <a:pt x="250587" y="27255"/>
                  </a:lnTo>
                  <a:lnTo>
                    <a:pt x="246313" y="20464"/>
                  </a:lnTo>
                  <a:lnTo>
                    <a:pt x="223148" y="5321"/>
                  </a:lnTo>
                  <a:lnTo>
                    <a:pt x="193261" y="0"/>
                  </a:lnTo>
                  <a:close/>
                </a:path>
                <a:path w="266700" h="175259" extrusionOk="0">
                  <a:moveTo>
                    <a:pt x="77358" y="0"/>
                  </a:moveTo>
                  <a:lnTo>
                    <a:pt x="63290" y="1527"/>
                  </a:lnTo>
                  <a:lnTo>
                    <a:pt x="51473" y="5433"/>
                  </a:lnTo>
                  <a:lnTo>
                    <a:pt x="41994" y="10703"/>
                  </a:lnTo>
                  <a:lnTo>
                    <a:pt x="34941" y="16324"/>
                  </a:lnTo>
                  <a:lnTo>
                    <a:pt x="123065" y="16324"/>
                  </a:lnTo>
                  <a:lnTo>
                    <a:pt x="122680" y="15911"/>
                  </a:lnTo>
                  <a:lnTo>
                    <a:pt x="109867" y="7329"/>
                  </a:lnTo>
                  <a:lnTo>
                    <a:pt x="94778" y="1896"/>
                  </a:lnTo>
                  <a:lnTo>
                    <a:pt x="77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5" name="Google Shape;645;p51"/>
            <p:cNvSpPr/>
            <p:nvPr/>
          </p:nvSpPr>
          <p:spPr>
            <a:xfrm>
              <a:off x="11036394" y="762876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606" y="0"/>
                  </a:moveTo>
                  <a:lnTo>
                    <a:pt x="137792" y="6707"/>
                  </a:lnTo>
                  <a:lnTo>
                    <a:pt x="92993" y="25629"/>
                  </a:lnTo>
                  <a:lnTo>
                    <a:pt x="55012" y="54964"/>
                  </a:lnTo>
                  <a:lnTo>
                    <a:pt x="25651" y="92911"/>
                  </a:lnTo>
                  <a:lnTo>
                    <a:pt x="6713" y="137670"/>
                  </a:lnTo>
                  <a:lnTo>
                    <a:pt x="0" y="187439"/>
                  </a:lnTo>
                  <a:lnTo>
                    <a:pt x="6723" y="237224"/>
                  </a:lnTo>
                  <a:lnTo>
                    <a:pt x="25651" y="281937"/>
                  </a:lnTo>
                  <a:lnTo>
                    <a:pt x="55012" y="319856"/>
                  </a:lnTo>
                  <a:lnTo>
                    <a:pt x="92993" y="349164"/>
                  </a:lnTo>
                  <a:lnTo>
                    <a:pt x="137792" y="368064"/>
                  </a:lnTo>
                  <a:lnTo>
                    <a:pt x="187606" y="374763"/>
                  </a:lnTo>
                  <a:lnTo>
                    <a:pt x="215684" y="372667"/>
                  </a:lnTo>
                  <a:lnTo>
                    <a:pt x="242903" y="366453"/>
                  </a:lnTo>
                  <a:lnTo>
                    <a:pt x="268890" y="356232"/>
                  </a:lnTo>
                  <a:lnTo>
                    <a:pt x="293268" y="342115"/>
                  </a:lnTo>
                  <a:lnTo>
                    <a:pt x="293854" y="341759"/>
                  </a:lnTo>
                  <a:lnTo>
                    <a:pt x="289106" y="336241"/>
                  </a:lnTo>
                  <a:lnTo>
                    <a:pt x="187606" y="336241"/>
                  </a:lnTo>
                  <a:lnTo>
                    <a:pt x="140555" y="328634"/>
                  </a:lnTo>
                  <a:lnTo>
                    <a:pt x="99648" y="307464"/>
                  </a:lnTo>
                  <a:lnTo>
                    <a:pt x="67363" y="275206"/>
                  </a:lnTo>
                  <a:lnTo>
                    <a:pt x="46176" y="234334"/>
                  </a:lnTo>
                  <a:lnTo>
                    <a:pt x="38564" y="187324"/>
                  </a:lnTo>
                  <a:lnTo>
                    <a:pt x="46176" y="140313"/>
                  </a:lnTo>
                  <a:lnTo>
                    <a:pt x="67363" y="99441"/>
                  </a:lnTo>
                  <a:lnTo>
                    <a:pt x="99648" y="67183"/>
                  </a:lnTo>
                  <a:lnTo>
                    <a:pt x="140555" y="46013"/>
                  </a:lnTo>
                  <a:lnTo>
                    <a:pt x="187606" y="38407"/>
                  </a:lnTo>
                  <a:lnTo>
                    <a:pt x="298749" y="38407"/>
                  </a:lnTo>
                  <a:lnTo>
                    <a:pt x="282200" y="25624"/>
                  </a:lnTo>
                  <a:lnTo>
                    <a:pt x="237411" y="6706"/>
                  </a:lnTo>
                  <a:lnTo>
                    <a:pt x="187606" y="0"/>
                  </a:lnTo>
                  <a:close/>
                </a:path>
                <a:path w="375284" h="375284" extrusionOk="0">
                  <a:moveTo>
                    <a:pt x="268588" y="312398"/>
                  </a:moveTo>
                  <a:lnTo>
                    <a:pt x="268117" y="312639"/>
                  </a:lnTo>
                  <a:lnTo>
                    <a:pt x="249404" y="322816"/>
                  </a:lnTo>
                  <a:lnTo>
                    <a:pt x="229578" y="330208"/>
                  </a:lnTo>
                  <a:lnTo>
                    <a:pt x="208893" y="334716"/>
                  </a:lnTo>
                  <a:lnTo>
                    <a:pt x="187606" y="336241"/>
                  </a:lnTo>
                  <a:lnTo>
                    <a:pt x="289106" y="336241"/>
                  </a:lnTo>
                  <a:lnTo>
                    <a:pt x="268588" y="312398"/>
                  </a:lnTo>
                  <a:close/>
                </a:path>
                <a:path w="375284" h="375284" extrusionOk="0">
                  <a:moveTo>
                    <a:pt x="359267" y="254149"/>
                  </a:moveTo>
                  <a:lnTo>
                    <a:pt x="254714" y="254149"/>
                  </a:lnTo>
                  <a:lnTo>
                    <a:pt x="263733" y="265139"/>
                  </a:lnTo>
                  <a:lnTo>
                    <a:pt x="274818" y="273627"/>
                  </a:lnTo>
                  <a:lnTo>
                    <a:pt x="287577" y="279363"/>
                  </a:lnTo>
                  <a:lnTo>
                    <a:pt x="301613" y="282096"/>
                  </a:lnTo>
                  <a:lnTo>
                    <a:pt x="305016" y="282336"/>
                  </a:lnTo>
                  <a:lnTo>
                    <a:pt x="306671" y="282336"/>
                  </a:lnTo>
                  <a:lnTo>
                    <a:pt x="344743" y="269531"/>
                  </a:lnTo>
                  <a:lnTo>
                    <a:pt x="359267" y="254149"/>
                  </a:lnTo>
                  <a:close/>
                </a:path>
                <a:path w="375284" h="375284" extrusionOk="0">
                  <a:moveTo>
                    <a:pt x="187481" y="92541"/>
                  </a:moveTo>
                  <a:lnTo>
                    <a:pt x="150590" y="100002"/>
                  </a:lnTo>
                  <a:lnTo>
                    <a:pt x="120436" y="120335"/>
                  </a:lnTo>
                  <a:lnTo>
                    <a:pt x="100090" y="150467"/>
                  </a:lnTo>
                  <a:lnTo>
                    <a:pt x="92625" y="187324"/>
                  </a:lnTo>
                  <a:lnTo>
                    <a:pt x="100090" y="224179"/>
                  </a:lnTo>
                  <a:lnTo>
                    <a:pt x="120436" y="254307"/>
                  </a:lnTo>
                  <a:lnTo>
                    <a:pt x="150590" y="274637"/>
                  </a:lnTo>
                  <a:lnTo>
                    <a:pt x="187481" y="282096"/>
                  </a:lnTo>
                  <a:lnTo>
                    <a:pt x="206170" y="280256"/>
                  </a:lnTo>
                  <a:lnTo>
                    <a:pt x="223878" y="274860"/>
                  </a:lnTo>
                  <a:lnTo>
                    <a:pt x="240195" y="266096"/>
                  </a:lnTo>
                  <a:lnTo>
                    <a:pt x="254714" y="254149"/>
                  </a:lnTo>
                  <a:lnTo>
                    <a:pt x="359267" y="254149"/>
                  </a:lnTo>
                  <a:lnTo>
                    <a:pt x="359373" y="254015"/>
                  </a:lnTo>
                  <a:lnTo>
                    <a:pt x="364836" y="244449"/>
                  </a:lnTo>
                  <a:lnTo>
                    <a:pt x="365083" y="243814"/>
                  </a:lnTo>
                  <a:lnTo>
                    <a:pt x="304681" y="243814"/>
                  </a:lnTo>
                  <a:lnTo>
                    <a:pt x="304207" y="243699"/>
                  </a:lnTo>
                  <a:lnTo>
                    <a:pt x="187606" y="243699"/>
                  </a:lnTo>
                  <a:lnTo>
                    <a:pt x="165646" y="239266"/>
                  </a:lnTo>
                  <a:lnTo>
                    <a:pt x="147706" y="227181"/>
                  </a:lnTo>
                  <a:lnTo>
                    <a:pt x="135606" y="209261"/>
                  </a:lnTo>
                  <a:lnTo>
                    <a:pt x="131168" y="187324"/>
                  </a:lnTo>
                  <a:lnTo>
                    <a:pt x="135606" y="165382"/>
                  </a:lnTo>
                  <a:lnTo>
                    <a:pt x="147706" y="147462"/>
                  </a:lnTo>
                  <a:lnTo>
                    <a:pt x="165646" y="135379"/>
                  </a:lnTo>
                  <a:lnTo>
                    <a:pt x="187606" y="130948"/>
                  </a:lnTo>
                  <a:lnTo>
                    <a:pt x="261683" y="130948"/>
                  </a:lnTo>
                  <a:lnTo>
                    <a:pt x="254517" y="120335"/>
                  </a:lnTo>
                  <a:lnTo>
                    <a:pt x="224365" y="100002"/>
                  </a:lnTo>
                  <a:lnTo>
                    <a:pt x="187481" y="92541"/>
                  </a:lnTo>
                  <a:close/>
                </a:path>
                <a:path w="375284" h="375284" extrusionOk="0">
                  <a:moveTo>
                    <a:pt x="298749" y="38407"/>
                  </a:moveTo>
                  <a:lnTo>
                    <a:pt x="187606" y="38407"/>
                  </a:lnTo>
                  <a:lnTo>
                    <a:pt x="234657" y="46013"/>
                  </a:lnTo>
                  <a:lnTo>
                    <a:pt x="275561" y="67183"/>
                  </a:lnTo>
                  <a:lnTo>
                    <a:pt x="307843" y="99441"/>
                  </a:lnTo>
                  <a:lnTo>
                    <a:pt x="329027" y="140313"/>
                  </a:lnTo>
                  <a:lnTo>
                    <a:pt x="336638" y="187324"/>
                  </a:lnTo>
                  <a:lnTo>
                    <a:pt x="336417" y="195340"/>
                  </a:lnTo>
                  <a:lnTo>
                    <a:pt x="320966" y="239174"/>
                  </a:lnTo>
                  <a:lnTo>
                    <a:pt x="304681" y="243814"/>
                  </a:lnTo>
                  <a:lnTo>
                    <a:pt x="365083" y="243814"/>
                  </a:lnTo>
                  <a:lnTo>
                    <a:pt x="368962" y="233835"/>
                  </a:lnTo>
                  <a:lnTo>
                    <a:pt x="369674" y="231479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49" y="216789"/>
                  </a:lnTo>
                  <a:lnTo>
                    <a:pt x="374090" y="207583"/>
                  </a:lnTo>
                  <a:lnTo>
                    <a:pt x="374825" y="197850"/>
                  </a:lnTo>
                  <a:lnTo>
                    <a:pt x="375067" y="187324"/>
                  </a:lnTo>
                  <a:lnTo>
                    <a:pt x="368406" y="137603"/>
                  </a:lnTo>
                  <a:lnTo>
                    <a:pt x="349504" y="92877"/>
                  </a:lnTo>
                  <a:lnTo>
                    <a:pt x="320166" y="54949"/>
                  </a:lnTo>
                  <a:lnTo>
                    <a:pt x="298749" y="38407"/>
                  </a:lnTo>
                  <a:close/>
                </a:path>
                <a:path w="375284" h="375284" extrusionOk="0">
                  <a:moveTo>
                    <a:pt x="261683" y="130948"/>
                  </a:moveTo>
                  <a:lnTo>
                    <a:pt x="187606" y="130948"/>
                  </a:lnTo>
                  <a:lnTo>
                    <a:pt x="209563" y="135397"/>
                  </a:lnTo>
                  <a:lnTo>
                    <a:pt x="227496" y="147509"/>
                  </a:lnTo>
                  <a:lnTo>
                    <a:pt x="239589" y="165435"/>
                  </a:lnTo>
                  <a:lnTo>
                    <a:pt x="244023" y="187324"/>
                  </a:lnTo>
                  <a:lnTo>
                    <a:pt x="239589" y="209261"/>
                  </a:lnTo>
                  <a:lnTo>
                    <a:pt x="227496" y="227181"/>
                  </a:lnTo>
                  <a:lnTo>
                    <a:pt x="209563" y="239266"/>
                  </a:lnTo>
                  <a:lnTo>
                    <a:pt x="187606" y="243699"/>
                  </a:lnTo>
                  <a:lnTo>
                    <a:pt x="304207" y="243699"/>
                  </a:lnTo>
                  <a:lnTo>
                    <a:pt x="296892" y="241924"/>
                  </a:lnTo>
                  <a:lnTo>
                    <a:pt x="289702" y="237199"/>
                  </a:lnTo>
                  <a:lnTo>
                    <a:pt x="284438" y="229329"/>
                  </a:lnTo>
                  <a:lnTo>
                    <a:pt x="282326" y="217857"/>
                  </a:lnTo>
                  <a:lnTo>
                    <a:pt x="282326" y="187324"/>
                  </a:lnTo>
                  <a:lnTo>
                    <a:pt x="274861" y="150467"/>
                  </a:lnTo>
                  <a:lnTo>
                    <a:pt x="261683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46" name="Google Shape;646;p51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Google Shape;647;p51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7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9" y="101899"/>
                </a:lnTo>
                <a:lnTo>
                  <a:pt x="272991" y="74037"/>
                </a:lnTo>
                <a:lnTo>
                  <a:pt x="267569" y="46174"/>
                </a:lnTo>
                <a:lnTo>
                  <a:pt x="251301" y="21682"/>
                </a:lnTo>
                <a:lnTo>
                  <a:pt x="226806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8" name="Google Shape;648;p51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9" name="Google Shape;649;p51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0" name="Google Shape;650;p51"/>
          <p:cNvSpPr/>
          <p:nvPr/>
        </p:nvSpPr>
        <p:spPr>
          <a:xfrm>
            <a:off x="13402733" y="0"/>
            <a:ext cx="6701366" cy="1172739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1" name="Google Shape;651;p51"/>
          <p:cNvSpPr txBox="1"/>
          <p:nvPr/>
        </p:nvSpPr>
        <p:spPr>
          <a:xfrm>
            <a:off x="1782550" y="622850"/>
            <a:ext cx="6278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  <a:endParaRPr sz="2800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Таймлайн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: куда ты ведёшь партнёров, зачем им туда идти?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AFCE02-85C5-1042-A30D-020EBC9524D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44201" b="43000"/>
          <a:stretch/>
        </p:blipFill>
        <p:spPr>
          <a:xfrm>
            <a:off x="988874" y="5548444"/>
            <a:ext cx="18195326" cy="1746588"/>
          </a:xfrm>
          <a:prstGeom prst="round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28A472-29DA-BA4E-9A38-D35530B061A8}"/>
              </a:ext>
            </a:extLst>
          </p:cNvPr>
          <p:cNvSpPr txBox="1"/>
          <p:nvPr/>
        </p:nvSpPr>
        <p:spPr>
          <a:xfrm>
            <a:off x="2922494" y="4697505"/>
            <a:ext cx="14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2019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95DE28-A478-7242-AF15-1D67D34A1340}"/>
              </a:ext>
            </a:extLst>
          </p:cNvPr>
          <p:cNvSpPr txBox="1"/>
          <p:nvPr/>
        </p:nvSpPr>
        <p:spPr>
          <a:xfrm>
            <a:off x="5387788" y="4699999"/>
            <a:ext cx="14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2020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C17E81-502C-8748-8CF6-5A6D47D45160}"/>
              </a:ext>
            </a:extLst>
          </p:cNvPr>
          <p:cNvSpPr txBox="1"/>
          <p:nvPr/>
        </p:nvSpPr>
        <p:spPr>
          <a:xfrm>
            <a:off x="7853082" y="4697505"/>
            <a:ext cx="14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2021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A74B2F-AE68-B840-8ADB-D484F36F022B}"/>
              </a:ext>
            </a:extLst>
          </p:cNvPr>
          <p:cNvSpPr txBox="1"/>
          <p:nvPr/>
        </p:nvSpPr>
        <p:spPr>
          <a:xfrm>
            <a:off x="10551459" y="4697505"/>
            <a:ext cx="14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2022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BD3F13-F366-4C48-93FC-16572069CA6D}"/>
              </a:ext>
            </a:extLst>
          </p:cNvPr>
          <p:cNvSpPr txBox="1"/>
          <p:nvPr/>
        </p:nvSpPr>
        <p:spPr>
          <a:xfrm>
            <a:off x="12995536" y="4699999"/>
            <a:ext cx="14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2023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C9B69A-A5EC-0A4B-AF7F-91D77EE59A61}"/>
              </a:ext>
            </a:extLst>
          </p:cNvPr>
          <p:cNvSpPr txBox="1"/>
          <p:nvPr/>
        </p:nvSpPr>
        <p:spPr>
          <a:xfrm>
            <a:off x="15597426" y="4694878"/>
            <a:ext cx="14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2024</a:t>
            </a:r>
          </a:p>
        </p:txBody>
      </p:sp>
      <p:pic>
        <p:nvPicPr>
          <p:cNvPr id="3" name="Рисунок 2" descr="Пожарный">
            <a:extLst>
              <a:ext uri="{FF2B5EF4-FFF2-40B4-BE49-F238E27FC236}">
                <a16:creationId xmlns:a16="http://schemas.microsoft.com/office/drawing/2014/main" id="{0C916F2F-2E34-324E-B902-A0D61DBFC2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95311" y="8063299"/>
            <a:ext cx="2671866" cy="2671866"/>
          </a:xfrm>
          <a:prstGeom prst="rect">
            <a:avLst/>
          </a:prstGeom>
        </p:spPr>
      </p:pic>
      <p:pic>
        <p:nvPicPr>
          <p:cNvPr id="7" name="Рисунок 6" descr="Открытая ладонь с растением">
            <a:extLst>
              <a:ext uri="{FF2B5EF4-FFF2-40B4-BE49-F238E27FC236}">
                <a16:creationId xmlns:a16="http://schemas.microsoft.com/office/drawing/2014/main" id="{64AB6DCE-924A-564D-B314-9CA071E76B5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079706" y="7821199"/>
            <a:ext cx="3103514" cy="3103514"/>
          </a:xfrm>
          <a:prstGeom prst="rect">
            <a:avLst/>
          </a:prstGeom>
        </p:spPr>
      </p:pic>
      <p:pic>
        <p:nvPicPr>
          <p:cNvPr id="9" name="Рисунок 8" descr="Рукопожатие">
            <a:extLst>
              <a:ext uri="{FF2B5EF4-FFF2-40B4-BE49-F238E27FC236}">
                <a16:creationId xmlns:a16="http://schemas.microsoft.com/office/drawing/2014/main" id="{43C34F1D-EB27-374A-BFF8-4EF8ED2EA7E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109362" y="7698984"/>
            <a:ext cx="3347944" cy="3347944"/>
          </a:xfrm>
          <a:prstGeom prst="rect">
            <a:avLst/>
          </a:prstGeom>
        </p:spPr>
      </p:pic>
      <p:sp>
        <p:nvSpPr>
          <p:cNvPr id="47" name="Google Shape;837;p56">
            <a:extLst>
              <a:ext uri="{FF2B5EF4-FFF2-40B4-BE49-F238E27FC236}">
                <a16:creationId xmlns:a16="http://schemas.microsoft.com/office/drawing/2014/main" id="{C279DC25-BF4B-2A4C-ACF5-DE90113F33D0}"/>
              </a:ext>
            </a:extLst>
          </p:cNvPr>
          <p:cNvSpPr txBox="1">
            <a:spLocks/>
          </p:cNvSpPr>
          <p:nvPr/>
        </p:nvSpPr>
        <p:spPr>
          <a:xfrm>
            <a:off x="3935654" y="7625455"/>
            <a:ext cx="3591181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 algn="ctr"/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БЕЗОПАСНОСТЬ</a:t>
            </a:r>
          </a:p>
        </p:txBody>
      </p:sp>
      <p:sp>
        <p:nvSpPr>
          <p:cNvPr id="48" name="Google Shape;837;p56">
            <a:extLst>
              <a:ext uri="{FF2B5EF4-FFF2-40B4-BE49-F238E27FC236}">
                <a16:creationId xmlns:a16="http://schemas.microsoft.com/office/drawing/2014/main" id="{3DD8399C-0290-1341-B282-7E9346DEA8E9}"/>
              </a:ext>
            </a:extLst>
          </p:cNvPr>
          <p:cNvSpPr txBox="1">
            <a:spLocks/>
          </p:cNvSpPr>
          <p:nvPr/>
        </p:nvSpPr>
        <p:spPr>
          <a:xfrm>
            <a:off x="7987743" y="7625455"/>
            <a:ext cx="3591181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 algn="ctr"/>
            <a:r>
              <a:rPr lang="ru-RU" sz="2400" dirty="0">
                <a:solidFill>
                  <a:srgbClr val="7030A0"/>
                </a:solidFill>
              </a:rPr>
              <a:t>ОТНОШЕНИЯ</a:t>
            </a:r>
          </a:p>
        </p:txBody>
      </p:sp>
      <p:sp>
        <p:nvSpPr>
          <p:cNvPr id="49" name="Google Shape;837;p56">
            <a:extLst>
              <a:ext uri="{FF2B5EF4-FFF2-40B4-BE49-F238E27FC236}">
                <a16:creationId xmlns:a16="http://schemas.microsoft.com/office/drawing/2014/main" id="{310E6C7E-0D93-DE48-BB15-4A0E2B337539}"/>
              </a:ext>
            </a:extLst>
          </p:cNvPr>
          <p:cNvSpPr txBox="1">
            <a:spLocks/>
          </p:cNvSpPr>
          <p:nvPr/>
        </p:nvSpPr>
        <p:spPr>
          <a:xfrm>
            <a:off x="11835873" y="7625455"/>
            <a:ext cx="3591181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 algn="ctr"/>
            <a:r>
              <a:rPr lang="ru-RU" sz="2400" dirty="0">
                <a:solidFill>
                  <a:srgbClr val="FF0000"/>
                </a:solidFill>
              </a:rPr>
              <a:t>РАЗВИТИЕ</a:t>
            </a:r>
          </a:p>
        </p:txBody>
      </p:sp>
    </p:spTree>
    <p:extLst>
      <p:ext uri="{BB962C8B-B14F-4D97-AF65-F5344CB8AC3E}">
        <p14:creationId xmlns:p14="http://schemas.microsoft.com/office/powerpoint/2010/main" val="2955337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DC6C9E-4166-1E45-AC87-05A0B424844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5628" y="1252277"/>
            <a:ext cx="13252844" cy="1006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72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Таймлайн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: сценарный анализ.</a:t>
            </a:r>
            <a:b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Временная перспектива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Рисунок 4" descr="Блок-схема">
            <a:extLst>
              <a:ext uri="{FF2B5EF4-FFF2-40B4-BE49-F238E27FC236}">
                <a16:creationId xmlns:a16="http://schemas.microsoft.com/office/drawing/2014/main" id="{E9F4191D-8548-9A4B-8102-B6B91829C3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4580" y="3811965"/>
            <a:ext cx="5057715" cy="5057715"/>
          </a:xfrm>
          <a:prstGeom prst="rect">
            <a:avLst/>
          </a:prstGeom>
        </p:spPr>
      </p:pic>
      <p:pic>
        <p:nvPicPr>
          <p:cNvPr id="10" name="Рисунок 9" descr="Расширение бизнеса">
            <a:extLst>
              <a:ext uri="{FF2B5EF4-FFF2-40B4-BE49-F238E27FC236}">
                <a16:creationId xmlns:a16="http://schemas.microsoft.com/office/drawing/2014/main" id="{515A3DB5-AF02-C945-86A4-2ADE3FCFAB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973980" y="3811965"/>
            <a:ext cx="5435540" cy="5435540"/>
          </a:xfrm>
          <a:prstGeom prst="rect">
            <a:avLst/>
          </a:prstGeom>
        </p:spPr>
      </p:pic>
      <p:sp>
        <p:nvSpPr>
          <p:cNvPr id="51" name="Google Shape;838;p56">
            <a:extLst>
              <a:ext uri="{FF2B5EF4-FFF2-40B4-BE49-F238E27FC236}">
                <a16:creationId xmlns:a16="http://schemas.microsoft.com/office/drawing/2014/main" id="{D76A77A2-0CBA-2F48-A296-EBCF88475421}"/>
              </a:ext>
            </a:extLst>
          </p:cNvPr>
          <p:cNvSpPr txBox="1"/>
          <p:nvPr/>
        </p:nvSpPr>
        <p:spPr>
          <a:xfrm>
            <a:off x="5652940" y="3811965"/>
            <a:ext cx="8321040" cy="671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Допустим, он достигнет цели, как это отразится на его амбициях, отношениях в команде, энергетике?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Допустим, он не достигнет цели.. И?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Что может пойти не так? Какой план </a:t>
            </a:r>
            <a:r>
              <a:rPr lang="en" sz="3300" dirty="0">
                <a:latin typeface="IBM Plex Sans"/>
              </a:rPr>
              <a:t>B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Как успехи/ неудачи отразятся на отношениях со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стейкхолдерами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Какие проблемы возникнут в случае активного роста? Что надо подготовить?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Последствия..</a:t>
            </a:r>
          </a:p>
          <a:p>
            <a:pPr marL="19050" marR="508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</a:pPr>
            <a:endParaRPr lang="ru-RU" sz="3300" dirty="0">
              <a:highlight>
                <a:srgbClr val="FFFFFF"/>
              </a:highlight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067416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6914775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Лист стратегического планирования с </a:t>
            </a:r>
            <a:r>
              <a:rPr lang="ru-RU" sz="6600" b="1" u="sng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ОС</a:t>
            </a:r>
            <a:endParaRPr sz="6600" u="sng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CACF123C-1C98-FA43-9B85-0228346053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856512"/>
              </p:ext>
            </p:extLst>
          </p:nvPr>
        </p:nvGraphicFramePr>
        <p:xfrm>
          <a:off x="1047088" y="2850161"/>
          <a:ext cx="18005008" cy="8581742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4501252">
                  <a:extLst>
                    <a:ext uri="{9D8B030D-6E8A-4147-A177-3AD203B41FA5}">
                      <a16:colId xmlns:a16="http://schemas.microsoft.com/office/drawing/2014/main" val="2917356"/>
                    </a:ext>
                  </a:extLst>
                </a:gridCol>
                <a:gridCol w="4501252">
                  <a:extLst>
                    <a:ext uri="{9D8B030D-6E8A-4147-A177-3AD203B41FA5}">
                      <a16:colId xmlns:a16="http://schemas.microsoft.com/office/drawing/2014/main" val="2890694715"/>
                    </a:ext>
                  </a:extLst>
                </a:gridCol>
                <a:gridCol w="4501252">
                  <a:extLst>
                    <a:ext uri="{9D8B030D-6E8A-4147-A177-3AD203B41FA5}">
                      <a16:colId xmlns:a16="http://schemas.microsoft.com/office/drawing/2014/main" val="2889244468"/>
                    </a:ext>
                  </a:extLst>
                </a:gridCol>
                <a:gridCol w="4501252">
                  <a:extLst>
                    <a:ext uri="{9D8B030D-6E8A-4147-A177-3AD203B41FA5}">
                      <a16:colId xmlns:a16="http://schemas.microsoft.com/office/drawing/2014/main" val="1381234711"/>
                    </a:ext>
                  </a:extLst>
                </a:gridCol>
              </a:tblGrid>
              <a:tr h="2215369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Сбор информации и </a:t>
                      </a:r>
                      <a:r>
                        <a:rPr lang="ru-RU" sz="4000" dirty="0">
                          <a:solidFill>
                            <a:srgbClr val="FFC000"/>
                          </a:solidFill>
                        </a:rPr>
                        <a:t>обратная связь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Ваше мнение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Мнение эксперта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/>
                        <a:t>Мнение человека, который вас хорошо знает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420066"/>
                  </a:ext>
                </a:extLst>
              </a:tr>
              <a:tr h="1539980"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/>
                        <a:t>Драйверы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4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4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i="1" dirty="0"/>
                        <a:t>Что мы делаем хорошо? Что способствует достижению цели?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625692"/>
                  </a:ext>
                </a:extLst>
              </a:tr>
              <a:tr h="1788310"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/>
                        <a:t>Барьеры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4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i="1" dirty="0"/>
                        <a:t>Что нам нужно прекратить делать? Что противоречит достижению цели?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40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150719"/>
                  </a:ext>
                </a:extLst>
              </a:tr>
              <a:tr h="1967582"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/>
                        <a:t>Инновации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i="1" dirty="0"/>
                        <a:t>Что нам нужно начать делать? Прогнозы?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4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4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082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160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806322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Индивидуальная </a:t>
            </a:r>
            <a:r>
              <a:rPr lang="ru-RU" dirty="0"/>
              <a:t>тактика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572BC2A-EFCD-C249-97E3-47F539FC8C0D}"/>
              </a:ext>
            </a:extLst>
          </p:cNvPr>
          <p:cNvSpPr/>
          <p:nvPr/>
        </p:nvSpPr>
        <p:spPr>
          <a:xfrm>
            <a:off x="988873" y="2820797"/>
            <a:ext cx="18063221" cy="7372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ru-RU" sz="2400" b="1" dirty="0">
                <a:highlight>
                  <a:srgbClr val="FFFFFF"/>
                </a:highlight>
                <a:latin typeface="IBM Plex Sans"/>
              </a:rPr>
              <a:t>Здесь записываются дела и обязанности, которые необходимо выполнить (выяснить и т.п.) в течение недели:</a:t>
            </a:r>
          </a:p>
          <a:p>
            <a:pPr>
              <a:lnSpc>
                <a:spcPct val="200000"/>
              </a:lnSpc>
            </a:pPr>
            <a:r>
              <a:rPr lang="ru-RU" sz="2400" dirty="0">
                <a:highlight>
                  <a:srgbClr val="FFFFFF"/>
                </a:highlight>
                <a:latin typeface="IBM Plex Sans"/>
              </a:rPr>
              <a:t>1. Что для меня на этой неделе важно?</a:t>
            </a:r>
          </a:p>
          <a:p>
            <a:pPr>
              <a:lnSpc>
                <a:spcPct val="200000"/>
              </a:lnSpc>
            </a:pPr>
            <a:r>
              <a:rPr lang="ru-RU" sz="2400" dirty="0">
                <a:highlight>
                  <a:srgbClr val="FFFFFF"/>
                </a:highlight>
                <a:latin typeface="IBM Plex Sans"/>
              </a:rPr>
              <a:t>2. Какие дела, касающиеся карьеры или бизнеса, мне необходимо запланировать или</a:t>
            </a:r>
          </a:p>
          <a:p>
            <a:pPr>
              <a:lnSpc>
                <a:spcPct val="200000"/>
              </a:lnSpc>
            </a:pPr>
            <a:r>
              <a:rPr lang="ru-RU" sz="2400" dirty="0">
                <a:highlight>
                  <a:srgbClr val="FFFFFF"/>
                </a:highlight>
                <a:latin typeface="IBM Plex Sans"/>
              </a:rPr>
              <a:t>совершить?</a:t>
            </a:r>
          </a:p>
          <a:p>
            <a:pPr>
              <a:lnSpc>
                <a:spcPct val="200000"/>
              </a:lnSpc>
            </a:pPr>
            <a:r>
              <a:rPr lang="ru-RU" sz="2400" dirty="0">
                <a:highlight>
                  <a:srgbClr val="FFFFFF"/>
                </a:highlight>
                <a:latin typeface="IBM Plex Sans"/>
              </a:rPr>
              <a:t>3. Что я могу сделать, чтобы повысить степень реализации своих ценностей или увеличить свою удовлетворенность в разных секторах. </a:t>
            </a:r>
          </a:p>
          <a:p>
            <a:pPr>
              <a:lnSpc>
                <a:spcPct val="200000"/>
              </a:lnSpc>
            </a:pPr>
            <a:r>
              <a:rPr lang="ru-RU" sz="2400" dirty="0">
                <a:highlight>
                  <a:srgbClr val="FFFFFF"/>
                </a:highlight>
                <a:latin typeface="IBM Plex Sans"/>
              </a:rPr>
              <a:t>4. С кем мне на этой неделе нужно встретиться (с родственником, другом, коллегой, служащим)?</a:t>
            </a:r>
          </a:p>
          <a:p>
            <a:pPr>
              <a:lnSpc>
                <a:spcPct val="200000"/>
              </a:lnSpc>
            </a:pPr>
            <a:r>
              <a:rPr lang="ru-RU" sz="2400" dirty="0">
                <a:highlight>
                  <a:srgbClr val="FFFFFF"/>
                </a:highlight>
                <a:latin typeface="IBM Plex Sans"/>
              </a:rPr>
              <a:t>5.Что мне нужно включить в свои планы (чей-то день рождения, какую-то особую оказию и т.п.)?</a:t>
            </a:r>
          </a:p>
          <a:p>
            <a:pPr>
              <a:lnSpc>
                <a:spcPct val="200000"/>
              </a:lnSpc>
            </a:pPr>
            <a:r>
              <a:rPr lang="ru-RU" sz="2400" dirty="0">
                <a:highlight>
                  <a:srgbClr val="FFFFFF"/>
                </a:highlight>
                <a:latin typeface="IBM Plex Sans"/>
              </a:rPr>
              <a:t>6._________________________________________________________________________</a:t>
            </a:r>
          </a:p>
          <a:p>
            <a:pPr>
              <a:lnSpc>
                <a:spcPct val="200000"/>
              </a:lnSpc>
            </a:pPr>
            <a:r>
              <a:rPr lang="ru-RU" sz="2400" dirty="0">
                <a:highlight>
                  <a:srgbClr val="FFFFFF"/>
                </a:highlight>
                <a:latin typeface="IBM Plex Sans"/>
              </a:rPr>
              <a:t>7._________________________________________________________________________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3448757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Структурирование и визуализация стратегии в </a:t>
            </a:r>
            <a:r>
              <a:rPr lang="ru-RU" sz="11000" dirty="0" err="1"/>
              <a:t>коучинге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2776138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BFD325-14CA-284A-99DC-C195AEA47DE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7088" y="2529354"/>
            <a:ext cx="8128000" cy="6096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01E22C-06B1-D145-8AA4-83315BE94FBB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8892" b="32012"/>
          <a:stretch/>
        </p:blipFill>
        <p:spPr>
          <a:xfrm>
            <a:off x="9990335" y="2529354"/>
            <a:ext cx="904835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65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Канбан</a:t>
            </a:r>
            <a:r>
              <a:rPr lang="ru-RU" dirty="0"/>
              <a:t> доска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72BDD2-D564-2A44-8079-F13DA407E5D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49925" y="2915733"/>
            <a:ext cx="13004250" cy="797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76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Алгоритмизация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7DD394-A9CC-274B-94DA-3C38D0BC7F6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8874" y="2915733"/>
            <a:ext cx="7853381" cy="3700694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75E9317-3EBC-9F45-9965-B26FE49F044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69183" y="4875247"/>
            <a:ext cx="10155276" cy="575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36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CEC39C80-4629-7D49-974F-2EDEEF6F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705" y="1402665"/>
            <a:ext cx="13454311" cy="9919317"/>
          </a:xfrm>
          <a:prstGeom prst="rect">
            <a:avLst/>
          </a:prstGeom>
        </p:spPr>
      </p:pic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Mind mapping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50067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oogle Shape;767;p55"/>
          <p:cNvGrpSpPr/>
          <p:nvPr/>
        </p:nvGrpSpPr>
        <p:grpSpPr>
          <a:xfrm>
            <a:off x="14868658" y="741514"/>
            <a:ext cx="4183492" cy="510674"/>
            <a:chOff x="14868658" y="741514"/>
            <a:chExt cx="4183492" cy="510674"/>
          </a:xfrm>
        </p:grpSpPr>
        <p:grpSp>
          <p:nvGrpSpPr>
            <p:cNvPr id="768" name="Google Shape;768;p55"/>
            <p:cNvGrpSpPr/>
            <p:nvPr/>
          </p:nvGrpSpPr>
          <p:grpSpPr>
            <a:xfrm>
              <a:off x="14868658" y="741514"/>
              <a:ext cx="2249397" cy="384810"/>
              <a:chOff x="14868658" y="741514"/>
              <a:chExt cx="2249397" cy="384810"/>
            </a:xfrm>
          </p:grpSpPr>
          <p:sp>
            <p:nvSpPr>
              <p:cNvPr id="769" name="Google Shape;769;p55"/>
              <p:cNvSpPr/>
              <p:nvPr/>
            </p:nvSpPr>
            <p:spPr>
              <a:xfrm>
                <a:off x="16985455" y="863642"/>
                <a:ext cx="132600" cy="1797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0" name="Google Shape;770;p55"/>
              <p:cNvSpPr/>
              <p:nvPr/>
            </p:nvSpPr>
            <p:spPr>
              <a:xfrm>
                <a:off x="16807130" y="863278"/>
                <a:ext cx="153300" cy="1752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1" name="Google Shape;771;p55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790"/>
                    </a:lnTo>
                  </a:path>
                </a:pathLst>
              </a:custGeom>
              <a:noFill/>
              <a:ln w="35500" cap="flat" cmpd="sng">
                <a:solidFill>
                  <a:srgbClr val="08090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2" name="Google Shape;772;p55"/>
              <p:cNvSpPr/>
              <p:nvPr/>
            </p:nvSpPr>
            <p:spPr>
              <a:xfrm>
                <a:off x="16726822" y="793261"/>
                <a:ext cx="45719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3" name="Google Shape;773;p55"/>
              <p:cNvSpPr/>
              <p:nvPr/>
            </p:nvSpPr>
            <p:spPr>
              <a:xfrm>
                <a:off x="16406094" y="863279"/>
                <a:ext cx="285600" cy="1797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4" name="Google Shape;774;p55"/>
              <p:cNvSpPr/>
              <p:nvPr/>
            </p:nvSpPr>
            <p:spPr>
              <a:xfrm>
                <a:off x="16192698" y="798734"/>
                <a:ext cx="184500" cy="23970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5" name="Google Shape;775;p55"/>
              <p:cNvSpPr/>
              <p:nvPr/>
            </p:nvSpPr>
            <p:spPr>
              <a:xfrm>
                <a:off x="16060138" y="867723"/>
                <a:ext cx="108584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790"/>
                    </a:lnTo>
                    <a:lnTo>
                      <a:pt x="108268" y="170790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6" name="Google Shape;776;p55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08090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7" name="Google Shape;777;p55"/>
              <p:cNvSpPr/>
              <p:nvPr/>
            </p:nvSpPr>
            <p:spPr>
              <a:xfrm>
                <a:off x="15822866" y="863019"/>
                <a:ext cx="171300" cy="179700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8" name="Google Shape;778;p55"/>
              <p:cNvSpPr/>
              <p:nvPr/>
            </p:nvSpPr>
            <p:spPr>
              <a:xfrm>
                <a:off x="15381527" y="795871"/>
                <a:ext cx="216000" cy="246000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9" name="Google Shape;779;p55"/>
              <p:cNvSpPr/>
              <p:nvPr/>
            </p:nvSpPr>
            <p:spPr>
              <a:xfrm>
                <a:off x="15626336" y="863018"/>
                <a:ext cx="171600" cy="17970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0" name="Google Shape;780;p55"/>
              <p:cNvSpPr/>
              <p:nvPr/>
            </p:nvSpPr>
            <p:spPr>
              <a:xfrm>
                <a:off x="15061006" y="741515"/>
                <a:ext cx="218440" cy="384809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1" name="Google Shape;781;p55"/>
              <p:cNvSpPr/>
              <p:nvPr/>
            </p:nvSpPr>
            <p:spPr>
              <a:xfrm>
                <a:off x="14868658" y="741514"/>
                <a:ext cx="218440" cy="384809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82" name="Google Shape;782;p55"/>
            <p:cNvGrpSpPr/>
            <p:nvPr/>
          </p:nvGrpSpPr>
          <p:grpSpPr>
            <a:xfrm>
              <a:off x="17528366" y="762876"/>
              <a:ext cx="1523784" cy="489312"/>
              <a:chOff x="17528366" y="762876"/>
              <a:chExt cx="1523784" cy="489312"/>
            </a:xfrm>
          </p:grpSpPr>
          <p:sp>
            <p:nvSpPr>
              <p:cNvPr id="783" name="Google Shape;783;p55"/>
              <p:cNvSpPr/>
              <p:nvPr/>
            </p:nvSpPr>
            <p:spPr>
              <a:xfrm>
                <a:off x="18946550" y="1102188"/>
                <a:ext cx="105600" cy="137400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4" name="Google Shape;784;p55"/>
              <p:cNvSpPr/>
              <p:nvPr/>
            </p:nvSpPr>
            <p:spPr>
              <a:xfrm>
                <a:off x="18639120" y="1102188"/>
                <a:ext cx="285000" cy="105300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5" name="Google Shape;785;p55"/>
              <p:cNvSpPr/>
              <p:nvPr/>
            </p:nvSpPr>
            <p:spPr>
              <a:xfrm>
                <a:off x="18511367" y="1102188"/>
                <a:ext cx="105600" cy="150000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6" name="Google Shape;786;p55"/>
              <p:cNvSpPr/>
              <p:nvPr/>
            </p:nvSpPr>
            <p:spPr>
              <a:xfrm>
                <a:off x="18880577" y="867760"/>
                <a:ext cx="158100" cy="175200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7" name="Google Shape;787;p55"/>
              <p:cNvSpPr/>
              <p:nvPr/>
            </p:nvSpPr>
            <p:spPr>
              <a:xfrm>
                <a:off x="18749691" y="867765"/>
                <a:ext cx="107100" cy="171000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8" name="Google Shape;788;p55"/>
              <p:cNvSpPr/>
              <p:nvPr/>
            </p:nvSpPr>
            <p:spPr>
              <a:xfrm>
                <a:off x="18667494" y="995168"/>
                <a:ext cx="48259" cy="48259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297"/>
                    </a:lnTo>
                    <a:lnTo>
                      <a:pt x="7002" y="40911"/>
                    </a:lnTo>
                    <a:lnTo>
                      <a:pt x="14621" y="46037"/>
                    </a:lnTo>
                    <a:lnTo>
                      <a:pt x="23978" y="47914"/>
                    </a:lnTo>
                    <a:lnTo>
                      <a:pt x="33290" y="46037"/>
                    </a:lnTo>
                    <a:lnTo>
                      <a:pt x="40914" y="40911"/>
                    </a:lnTo>
                    <a:lnTo>
                      <a:pt x="46065" y="33297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9" name="Google Shape;789;p55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38"/>
                    </a:lnTo>
                  </a:path>
                </a:pathLst>
              </a:custGeom>
              <a:noFill/>
              <a:ln w="3547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0" name="Google Shape;790;p55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1" name="Google Shape;791;p55"/>
              <p:cNvSpPr/>
              <p:nvPr/>
            </p:nvSpPr>
            <p:spPr>
              <a:xfrm>
                <a:off x="18515563" y="791529"/>
                <a:ext cx="48259" cy="48259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6"/>
                    </a:lnTo>
                    <a:lnTo>
                      <a:pt x="7002" y="6999"/>
                    </a:lnTo>
                    <a:lnTo>
                      <a:pt x="1876" y="14612"/>
                    </a:lnTo>
                    <a:lnTo>
                      <a:pt x="0" y="23957"/>
                    </a:lnTo>
                    <a:lnTo>
                      <a:pt x="1891" y="33297"/>
                    </a:lnTo>
                    <a:lnTo>
                      <a:pt x="7041" y="40911"/>
                    </a:lnTo>
                    <a:lnTo>
                      <a:pt x="14665" y="46037"/>
                    </a:lnTo>
                    <a:lnTo>
                      <a:pt x="23978" y="47914"/>
                    </a:lnTo>
                    <a:lnTo>
                      <a:pt x="33335" y="46037"/>
                    </a:lnTo>
                    <a:lnTo>
                      <a:pt x="40954" y="40911"/>
                    </a:lnTo>
                    <a:lnTo>
                      <a:pt x="46080" y="33297"/>
                    </a:lnTo>
                    <a:lnTo>
                      <a:pt x="47956" y="23957"/>
                    </a:lnTo>
                    <a:lnTo>
                      <a:pt x="46065" y="14612"/>
                    </a:lnTo>
                    <a:lnTo>
                      <a:pt x="40914" y="6999"/>
                    </a:lnTo>
                    <a:lnTo>
                      <a:pt x="33290" y="1876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2" name="Google Shape;792;p55"/>
              <p:cNvSpPr/>
              <p:nvPr/>
            </p:nvSpPr>
            <p:spPr>
              <a:xfrm>
                <a:off x="18303213" y="863418"/>
                <a:ext cx="180300" cy="17970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3" name="Google Shape;793;p55"/>
              <p:cNvSpPr/>
              <p:nvPr/>
            </p:nvSpPr>
            <p:spPr>
              <a:xfrm>
                <a:off x="18007406" y="863413"/>
                <a:ext cx="266700" cy="175259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55"/>
                    </a:moveTo>
                    <a:lnTo>
                      <a:pt x="0" y="4355"/>
                    </a:lnTo>
                    <a:lnTo>
                      <a:pt x="0" y="175230"/>
                    </a:lnTo>
                    <a:lnTo>
                      <a:pt x="34972" y="175230"/>
                    </a:lnTo>
                    <a:lnTo>
                      <a:pt x="34972" y="75285"/>
                    </a:lnTo>
                    <a:lnTo>
                      <a:pt x="38166" y="59560"/>
                    </a:lnTo>
                    <a:lnTo>
                      <a:pt x="46857" y="46719"/>
                    </a:lnTo>
                    <a:lnTo>
                      <a:pt x="59710" y="38063"/>
                    </a:lnTo>
                    <a:lnTo>
                      <a:pt x="75390" y="34888"/>
                    </a:lnTo>
                    <a:lnTo>
                      <a:pt x="255423" y="34888"/>
                    </a:lnTo>
                    <a:lnTo>
                      <a:pt x="250619" y="27255"/>
                    </a:lnTo>
                    <a:lnTo>
                      <a:pt x="133304" y="27255"/>
                    </a:lnTo>
                    <a:lnTo>
                      <a:pt x="123096" y="16324"/>
                    </a:lnTo>
                    <a:lnTo>
                      <a:pt x="34972" y="16324"/>
                    </a:lnTo>
                    <a:lnTo>
                      <a:pt x="34972" y="4355"/>
                    </a:lnTo>
                    <a:close/>
                  </a:path>
                  <a:path w="266700" h="175259" extrusionOk="0">
                    <a:moveTo>
                      <a:pt x="191198" y="34888"/>
                    </a:moveTo>
                    <a:lnTo>
                      <a:pt x="75390" y="34888"/>
                    </a:lnTo>
                    <a:lnTo>
                      <a:pt x="91072" y="38079"/>
                    </a:lnTo>
                    <a:lnTo>
                      <a:pt x="103928" y="46762"/>
                    </a:lnTo>
                    <a:lnTo>
                      <a:pt x="112623" y="59608"/>
                    </a:lnTo>
                    <a:lnTo>
                      <a:pt x="115818" y="75285"/>
                    </a:lnTo>
                    <a:lnTo>
                      <a:pt x="115818" y="175230"/>
                    </a:lnTo>
                    <a:lnTo>
                      <a:pt x="150686" y="175230"/>
                    </a:lnTo>
                    <a:lnTo>
                      <a:pt x="150686" y="75285"/>
                    </a:lnTo>
                    <a:lnTo>
                      <a:pt x="153896" y="59560"/>
                    </a:lnTo>
                    <a:lnTo>
                      <a:pt x="162622" y="46719"/>
                    </a:lnTo>
                    <a:lnTo>
                      <a:pt x="175507" y="38063"/>
                    </a:lnTo>
                    <a:lnTo>
                      <a:pt x="191198" y="34888"/>
                    </a:lnTo>
                    <a:close/>
                  </a:path>
                  <a:path w="266700" h="175259" extrusionOk="0">
                    <a:moveTo>
                      <a:pt x="255423" y="34888"/>
                    </a:moveTo>
                    <a:lnTo>
                      <a:pt x="191198" y="34888"/>
                    </a:lnTo>
                    <a:lnTo>
                      <a:pt x="206878" y="38079"/>
                    </a:lnTo>
                    <a:lnTo>
                      <a:pt x="219731" y="46762"/>
                    </a:lnTo>
                    <a:lnTo>
                      <a:pt x="228422" y="59608"/>
                    </a:lnTo>
                    <a:lnTo>
                      <a:pt x="231615" y="75285"/>
                    </a:lnTo>
                    <a:lnTo>
                      <a:pt x="231615" y="175230"/>
                    </a:lnTo>
                    <a:lnTo>
                      <a:pt x="266484" y="175230"/>
                    </a:lnTo>
                    <a:lnTo>
                      <a:pt x="266484" y="75285"/>
                    </a:lnTo>
                    <a:lnTo>
                      <a:pt x="261280" y="44196"/>
                    </a:lnTo>
                    <a:lnTo>
                      <a:pt x="255423" y="3488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3"/>
                    </a:lnTo>
                    <a:lnTo>
                      <a:pt x="159768" y="7372"/>
                    </a:lnTo>
                    <a:lnTo>
                      <a:pt x="145270" y="15960"/>
                    </a:lnTo>
                    <a:lnTo>
                      <a:pt x="133304" y="27255"/>
                    </a:lnTo>
                    <a:lnTo>
                      <a:pt x="250619" y="27255"/>
                    </a:lnTo>
                    <a:lnTo>
                      <a:pt x="246344" y="20464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7"/>
                    </a:lnTo>
                    <a:lnTo>
                      <a:pt x="51504" y="5433"/>
                    </a:lnTo>
                    <a:lnTo>
                      <a:pt x="42026" y="10703"/>
                    </a:lnTo>
                    <a:lnTo>
                      <a:pt x="34972" y="16324"/>
                    </a:lnTo>
                    <a:lnTo>
                      <a:pt x="123096" y="16324"/>
                    </a:lnTo>
                    <a:lnTo>
                      <a:pt x="122711" y="15911"/>
                    </a:lnTo>
                    <a:lnTo>
                      <a:pt x="109898" y="7329"/>
                    </a:lnTo>
                    <a:lnTo>
                      <a:pt x="94810" y="1896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4" name="Google Shape;794;p55"/>
              <p:cNvSpPr/>
              <p:nvPr/>
            </p:nvSpPr>
            <p:spPr>
              <a:xfrm>
                <a:off x="17528366" y="762876"/>
                <a:ext cx="375284" cy="375284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57" y="254149"/>
                    </a:moveTo>
                    <a:lnTo>
                      <a:pt x="254651" y="254149"/>
                    </a:lnTo>
                    <a:lnTo>
                      <a:pt x="263675" y="265139"/>
                    </a:lnTo>
                    <a:lnTo>
                      <a:pt x="274770" y="273627"/>
                    </a:lnTo>
                    <a:lnTo>
                      <a:pt x="287536" y="279363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31"/>
                    </a:lnTo>
                    <a:lnTo>
                      <a:pt x="359257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57" y="254149"/>
                    </a:lnTo>
                    <a:lnTo>
                      <a:pt x="359364" y="254015"/>
                    </a:lnTo>
                    <a:lnTo>
                      <a:pt x="364849" y="244449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2"/>
                    </a:lnTo>
                    <a:lnTo>
                      <a:pt x="147704" y="147462"/>
                    </a:lnTo>
                    <a:lnTo>
                      <a:pt x="165611" y="135379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95" name="Google Shape;795;p55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6" name="Google Shape;796;p55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7" name="Google Shape;797;p55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8" name="Google Shape;798;p55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0" name="Google Shape;800;p55"/>
          <p:cNvSpPr txBox="1">
            <a:spLocks noGrp="1"/>
          </p:cNvSpPr>
          <p:nvPr>
            <p:ph type="title"/>
          </p:nvPr>
        </p:nvSpPr>
        <p:spPr>
          <a:xfrm>
            <a:off x="9618373" y="2179850"/>
            <a:ext cx="79248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097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Дмитрий Зверев</a:t>
            </a:r>
            <a:endParaRPr sz="6600" dirty="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18415" lvl="0" indent="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ru-RU" sz="2850" dirty="0">
                <a:solidFill>
                  <a:srgbClr val="9698A6"/>
                </a:solidFill>
              </a:rPr>
              <a:t>Бизнес-психолог в сфере образования</a:t>
            </a:r>
            <a:endParaRPr sz="2850" dirty="0">
              <a:solidFill>
                <a:srgbClr val="9698A6"/>
              </a:solidFill>
            </a:endParaRPr>
          </a:p>
        </p:txBody>
      </p:sp>
      <p:sp>
        <p:nvSpPr>
          <p:cNvPr id="801" name="Google Shape;801;p55"/>
          <p:cNvSpPr txBox="1"/>
          <p:nvPr/>
        </p:nvSpPr>
        <p:spPr>
          <a:xfrm>
            <a:off x="9616000" y="4672125"/>
            <a:ext cx="7924800" cy="49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1765300" lvl="0">
              <a:lnSpc>
                <a:spcPct val="101299"/>
              </a:lnSpc>
            </a:pP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PhD, </a:t>
            </a: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in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ho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use 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и в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консатинге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13 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лет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28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HR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 в </a:t>
            </a: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P&amp;G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Изучал бизнес-психологию в университетах Великобритании;</a:t>
            </a: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Преподаватель НИУ ВШЭ;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lang="ru-RU"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Руководитель отдела обучения и развития в крупных компаниях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Внешний эксперт </a:t>
            </a:r>
            <a:r>
              <a:rPr lang="en-US" sz="2850" dirty="0" err="1">
                <a:latin typeface="IBM Plex Sans"/>
                <a:ea typeface="IBM Plex Sans"/>
                <a:cs typeface="IBM Plex Sans"/>
                <a:sym typeface="IBM Plex Sans"/>
              </a:rPr>
              <a:t>hh.ru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 (e-learning,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коучинг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, семинары и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уоркшопы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Внешний эксперт АНКОР (методология учебных проектов, оценка персонала, корпоративные исследования)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2" name="Google Shape;802;p55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IBM Plex Sans"/>
                <a:ea typeface="IBM Plex Sans"/>
                <a:cs typeface="IBM Plex Sans"/>
                <a:sym typeface="IBM Plex Sans"/>
              </a:rPr>
              <a:t>Давайте знакомиться</a:t>
            </a:r>
            <a:endParaRPr sz="2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8" name="Изображение 4">
            <a:extLst>
              <a:ext uri="{FF2B5EF4-FFF2-40B4-BE49-F238E27FC236}">
                <a16:creationId xmlns:a16="http://schemas.microsoft.com/office/drawing/2014/main" id="{6836943F-52BB-B343-A6D1-B6069BC5488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368" b="-1"/>
          <a:stretch/>
        </p:blipFill>
        <p:spPr>
          <a:xfrm>
            <a:off x="1047088" y="1800834"/>
            <a:ext cx="7540344" cy="8881200"/>
          </a:xfrm>
          <a:prstGeom prst="round2Diag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Скрайбинг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757E522E-34B6-724F-9927-9E6AB1AFAE9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31973" y="2915733"/>
            <a:ext cx="11440154" cy="823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9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1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Примеры</a:t>
            </a:r>
            <a:r>
              <a:rPr lang="en-US" dirty="0"/>
              <a:t> </a:t>
            </a:r>
            <a:r>
              <a:rPr lang="ru-RU" dirty="0"/>
              <a:t>для визуализации: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" name="Google Shape;838;p56">
            <a:extLst>
              <a:ext uri="{FF2B5EF4-FFF2-40B4-BE49-F238E27FC236}">
                <a16:creationId xmlns:a16="http://schemas.microsoft.com/office/drawing/2014/main" id="{4E71CB69-7DF7-534F-87F5-C0A9655B4CF6}"/>
              </a:ext>
            </a:extLst>
          </p:cNvPr>
          <p:cNvSpPr txBox="1"/>
          <p:nvPr/>
        </p:nvSpPr>
        <p:spPr>
          <a:xfrm>
            <a:off x="996581" y="3774144"/>
            <a:ext cx="18042104" cy="671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Годовые цели и </a:t>
            </a:r>
            <a:r>
              <a:rPr lang="en-US" sz="4400" dirty="0">
                <a:highlight>
                  <a:srgbClr val="FFFFFF"/>
                </a:highlight>
                <a:latin typeface="IBM Plex Sans"/>
              </a:rPr>
              <a:t>KPI </a:t>
            </a:r>
            <a:r>
              <a:rPr lang="ru-RU" sz="4400" dirty="0">
                <a:highlight>
                  <a:srgbClr val="FFFFFF"/>
                </a:highlight>
                <a:latin typeface="IBM Plex Sans"/>
              </a:rPr>
              <a:t>на </a:t>
            </a:r>
            <a:r>
              <a:rPr lang="ru-RU" sz="4400" dirty="0" err="1">
                <a:highlight>
                  <a:srgbClr val="FFFFFF"/>
                </a:highlight>
                <a:latin typeface="IBM Plex Sans"/>
              </a:rPr>
              <a:t>таймлайн</a:t>
            </a:r>
            <a:endParaRPr lang="ru-RU" sz="44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Квартальные задачи и ответственные</a:t>
            </a:r>
          </a:p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Внедрение проектов: стадия и новые задачи</a:t>
            </a:r>
          </a:p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Нововведения и как они влияют на карту партнёров?</a:t>
            </a:r>
          </a:p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Функции партнёров и с какими вопросами к ним можно обратиться?</a:t>
            </a:r>
          </a:p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endParaRPr lang="ru-RU" sz="4400" dirty="0">
              <a:highlight>
                <a:srgbClr val="FFFFFF"/>
              </a:highlight>
              <a:latin typeface="IBM Plex Sans"/>
            </a:endParaRPr>
          </a:p>
        </p:txBody>
      </p:sp>
      <p:pic>
        <p:nvPicPr>
          <p:cNvPr id="5" name="Рисунок 4" descr="Социальная сеть">
            <a:extLst>
              <a:ext uri="{FF2B5EF4-FFF2-40B4-BE49-F238E27FC236}">
                <a16:creationId xmlns:a16="http://schemas.microsoft.com/office/drawing/2014/main" id="{6C71049D-437F-C04F-B53B-8320F1AA19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312194" y="837604"/>
            <a:ext cx="6473455" cy="64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20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Взвешивание решений с помощью </a:t>
            </a:r>
            <a:r>
              <a:rPr lang="ru-RU" sz="11000" dirty="0" err="1"/>
              <a:t>коучинга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3070325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Объективный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скоринг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217B790-79A3-3744-8BDB-1353FCAB04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8874" y="3095307"/>
            <a:ext cx="6383476" cy="6383476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698B17A3-E941-4044-924F-8242C9932A3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91574" y="3095307"/>
            <a:ext cx="11066251" cy="723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70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Качественная оценка идей</a:t>
            </a:r>
            <a:r>
              <a:rPr lang="en-US" sz="66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r>
              <a:rPr lang="ru-RU" sz="66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 рисков,  </a:t>
            </a:r>
            <a:r>
              <a:rPr lang="en-US" sz="66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SWOT</a:t>
            </a:r>
            <a:r>
              <a:rPr lang="ru-RU" sz="66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-анализ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BCAF4090-6443-7147-9900-F4857F0246B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82560" y="3682537"/>
            <a:ext cx="5927453" cy="7100333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A00A535-24C9-9A4C-9ED7-77D6A83F2B3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97570" y="4507940"/>
            <a:ext cx="10891881" cy="508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98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Методика Уолта Диснея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6480E-0688-FF4E-8170-7E654D0FC210}"/>
              </a:ext>
            </a:extLst>
          </p:cNvPr>
          <p:cNvSpPr txBox="1"/>
          <p:nvPr/>
        </p:nvSpPr>
        <p:spPr>
          <a:xfrm>
            <a:off x="1047088" y="4523611"/>
            <a:ext cx="82683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Метод Уолта Диснея</a:t>
            </a:r>
            <a:r>
              <a:rPr lang="ru-RU" sz="3200" dirty="0"/>
              <a:t> — </a:t>
            </a:r>
            <a:r>
              <a:rPr lang="ru-RU" sz="3200" dirty="0">
                <a:hlinkClick r:id="rId16"/>
              </a:rPr>
              <a:t>методика креативности</a:t>
            </a:r>
            <a:r>
              <a:rPr lang="ru-RU" sz="3200" dirty="0"/>
              <a:t>, которая проводится в форме </a:t>
            </a:r>
            <a:r>
              <a:rPr lang="ru-RU" sz="3200" dirty="0">
                <a:hlinkClick r:id="rId17"/>
              </a:rPr>
              <a:t>ролевой игры</a:t>
            </a:r>
            <a:r>
              <a:rPr lang="ru-RU" sz="3200" dirty="0"/>
              <a:t>, в которой участники рассматривают поставленную задачу с трёх точек зрения: творческой, реалистичной и критической.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699DD3-2EF8-4741-9AF1-3BF2E672182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41057" y="2561461"/>
            <a:ext cx="9704453" cy="69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99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Четыре стадии развития проекта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2455262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8480226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Четыре стадии развития проекта М.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Аткинсон</a:t>
            </a:r>
            <a:b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Вдохновите их ОЖБ!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814B234-B1DF-964E-8F3B-AF43C2F819E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3737" y="3775074"/>
            <a:ext cx="8556625" cy="5445125"/>
          </a:xfrm>
          <a:prstGeom prst="rect">
            <a:avLst/>
          </a:prstGeom>
        </p:spPr>
      </p:pic>
      <p:sp>
        <p:nvSpPr>
          <p:cNvPr id="36" name="Google Shape;838;p56">
            <a:extLst>
              <a:ext uri="{FF2B5EF4-FFF2-40B4-BE49-F238E27FC236}">
                <a16:creationId xmlns:a16="http://schemas.microsoft.com/office/drawing/2014/main" id="{78C001EF-C7F7-F945-8E05-353B4E98E89E}"/>
              </a:ext>
            </a:extLst>
          </p:cNvPr>
          <p:cNvSpPr txBox="1"/>
          <p:nvPr/>
        </p:nvSpPr>
        <p:spPr>
          <a:xfrm>
            <a:off x="996581" y="8732520"/>
            <a:ext cx="18042104" cy="175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Внедряем </a:t>
            </a:r>
            <a:r>
              <a:rPr lang="en-US" sz="4400" dirty="0">
                <a:highlight>
                  <a:srgbClr val="FFFFFF"/>
                </a:highlight>
                <a:latin typeface="IBM Plex Sans"/>
              </a:rPr>
              <a:t>CRM </a:t>
            </a:r>
            <a:r>
              <a:rPr lang="ru-RU" sz="4400" dirty="0">
                <a:highlight>
                  <a:srgbClr val="FFFFFF"/>
                </a:highlight>
                <a:latin typeface="IBM Plex Sans"/>
              </a:rPr>
              <a:t>вместо </a:t>
            </a:r>
            <a:r>
              <a:rPr lang="en-US" sz="4400" dirty="0">
                <a:highlight>
                  <a:srgbClr val="FFFFFF"/>
                </a:highlight>
                <a:latin typeface="IBM Plex Sans"/>
              </a:rPr>
              <a:t>google-</a:t>
            </a:r>
            <a:r>
              <a:rPr lang="en-US" sz="4400" dirty="0" err="1">
                <a:highlight>
                  <a:srgbClr val="FFFFFF"/>
                </a:highlight>
                <a:latin typeface="IBM Plex Sans"/>
              </a:rPr>
              <a:t>таблиц</a:t>
            </a:r>
            <a:r>
              <a:rPr lang="en-US" sz="4400" dirty="0">
                <a:highlight>
                  <a:srgbClr val="FFFFFF"/>
                </a:highlight>
                <a:latin typeface="IBM Plex Sans"/>
              </a:rPr>
              <a:t>. </a:t>
            </a:r>
            <a:r>
              <a:rPr lang="ru-RU" sz="4400" dirty="0">
                <a:highlight>
                  <a:srgbClr val="FFFFFF"/>
                </a:highlight>
                <a:latin typeface="IBM Plex Sans"/>
              </a:rPr>
              <a:t>Ура! Мы современны, мы узнаем свои зоны роста и станем сильнее!</a:t>
            </a:r>
          </a:p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endParaRPr lang="ru-RU" sz="4400" dirty="0">
              <a:highlight>
                <a:srgbClr val="FFFFFF"/>
              </a:highlight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327004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8480226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Четыре стадии развития проекта М.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Аткинсон</a:t>
            </a:r>
            <a:b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Первые шаги, с чего проще начать?!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D71616-9989-984C-A745-D9AB81F3B0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1088" y="3902074"/>
            <a:ext cx="8401923" cy="5356226"/>
          </a:xfrm>
          <a:prstGeom prst="rect">
            <a:avLst/>
          </a:prstGeom>
        </p:spPr>
      </p:pic>
      <p:sp>
        <p:nvSpPr>
          <p:cNvPr id="35" name="Google Shape;838;p56">
            <a:extLst>
              <a:ext uri="{FF2B5EF4-FFF2-40B4-BE49-F238E27FC236}">
                <a16:creationId xmlns:a16="http://schemas.microsoft.com/office/drawing/2014/main" id="{92031BA5-191C-334C-A1F5-03533E3D423D}"/>
              </a:ext>
            </a:extLst>
          </p:cNvPr>
          <p:cNvSpPr txBox="1"/>
          <p:nvPr/>
        </p:nvSpPr>
        <p:spPr>
          <a:xfrm>
            <a:off x="996581" y="8732520"/>
            <a:ext cx="18042104" cy="175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Начали пробовать</a:t>
            </a:r>
            <a:r>
              <a:rPr lang="en-US" sz="4400" dirty="0">
                <a:highlight>
                  <a:srgbClr val="FFFFFF"/>
                </a:highlight>
                <a:latin typeface="IBM Plex Sans"/>
              </a:rPr>
              <a:t>.</a:t>
            </a:r>
            <a:r>
              <a:rPr lang="ru-RU" sz="4400" dirty="0">
                <a:highlight>
                  <a:srgbClr val="FFFFFF"/>
                </a:highlight>
                <a:latin typeface="IBM Plex Sans"/>
              </a:rPr>
              <a:t> Сложно, непонятно зачем. У тебя уже получается? Какая нужна помощь и ресурсы?</a:t>
            </a:r>
          </a:p>
        </p:txBody>
      </p:sp>
    </p:spTree>
    <p:extLst>
      <p:ext uri="{BB962C8B-B14F-4D97-AF65-F5344CB8AC3E}">
        <p14:creationId xmlns:p14="http://schemas.microsoft.com/office/powerpoint/2010/main" val="2286521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8480226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/>
            <a:r>
              <a:rPr lang="ru-RU" dirty="0"/>
              <a:t>Четыре стадии развития проекта М. </a:t>
            </a:r>
            <a:r>
              <a:rPr lang="ru-RU" dirty="0" err="1"/>
              <a:t>Аткинсон</a:t>
            </a:r>
            <a:br>
              <a:rPr lang="ru-RU" dirty="0"/>
            </a:br>
            <a:r>
              <a:rPr lang="ru-RU" dirty="0"/>
              <a:t>Интегрируйте ценности всех </a:t>
            </a:r>
            <a:r>
              <a:rPr lang="ru-RU" dirty="0" err="1"/>
              <a:t>стейкхолдеров</a:t>
            </a:r>
            <a:r>
              <a:rPr lang="ru-RU" dirty="0"/>
              <a:t>.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98154C-3D06-C64B-909B-4D799A3F54E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08432" y="3844924"/>
            <a:ext cx="8287235" cy="5241926"/>
          </a:xfrm>
          <a:prstGeom prst="rect">
            <a:avLst/>
          </a:prstGeom>
        </p:spPr>
      </p:pic>
      <p:sp>
        <p:nvSpPr>
          <p:cNvPr id="35" name="Google Shape;838;p56">
            <a:extLst>
              <a:ext uri="{FF2B5EF4-FFF2-40B4-BE49-F238E27FC236}">
                <a16:creationId xmlns:a16="http://schemas.microsoft.com/office/drawing/2014/main" id="{7353EE15-821C-A045-B890-E47526B3A50C}"/>
              </a:ext>
            </a:extLst>
          </p:cNvPr>
          <p:cNvSpPr txBox="1"/>
          <p:nvPr/>
        </p:nvSpPr>
        <p:spPr>
          <a:xfrm>
            <a:off x="996581" y="8732520"/>
            <a:ext cx="18042104" cy="175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Сложно, </a:t>
            </a:r>
            <a:r>
              <a:rPr lang="ru-RU" sz="4400" dirty="0" err="1">
                <a:highlight>
                  <a:srgbClr val="FFFFFF"/>
                </a:highlight>
                <a:latin typeface="IBM Plex Sans"/>
              </a:rPr>
              <a:t>мб</a:t>
            </a:r>
            <a:r>
              <a:rPr lang="ru-RU" sz="4400" dirty="0">
                <a:highlight>
                  <a:srgbClr val="FFFFFF"/>
                </a:highlight>
                <a:latin typeface="IBM Plex Sans"/>
              </a:rPr>
              <a:t> </a:t>
            </a:r>
            <a:r>
              <a:rPr lang="ru-RU" sz="4400" dirty="0" err="1">
                <a:latin typeface="IBM Plex Sans"/>
              </a:rPr>
              <a:t>кмт</a:t>
            </a:r>
            <a:r>
              <a:rPr lang="en-US" sz="4400" dirty="0">
                <a:highlight>
                  <a:srgbClr val="FFFFFF"/>
                </a:highlight>
                <a:latin typeface="IBM Plex Sans"/>
              </a:rPr>
              <a:t> </a:t>
            </a:r>
            <a:r>
              <a:rPr lang="ru-RU" sz="4400" dirty="0">
                <a:highlight>
                  <a:srgbClr val="FFFFFF"/>
                </a:highlight>
                <a:latin typeface="IBM Plex Sans"/>
              </a:rPr>
              <a:t>непонятно зачем. Как тебе помогло? Какие функции ты мог бы применить? Как они помогут тебе?</a:t>
            </a:r>
          </a:p>
        </p:txBody>
      </p:sp>
    </p:spTree>
    <p:extLst>
      <p:ext uri="{BB962C8B-B14F-4D97-AF65-F5344CB8AC3E}">
        <p14:creationId xmlns:p14="http://schemas.microsoft.com/office/powerpoint/2010/main" val="1820484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" name="Google Shape;1226;p67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27" name="Google Shape;1227;p67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8" name="Google Shape;1228;p67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9" name="Google Shape;1229;p67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0" name="Google Shape;1230;p67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1" name="Google Shape;1231;p67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2" name="Google Shape;1232;p67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3" name="Google Shape;1233;p67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4" name="Google Shape;1234;p67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5" name="Google Shape;1235;p67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6" name="Google Shape;1236;p67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7" name="Google Shape;1237;p67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8" name="Google Shape;1238;p67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9" name="Google Shape;1239;p67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0" name="Google Shape;1240;p67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1" name="Google Shape;1241;p67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2" name="Google Shape;1242;p67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3" name="Google Shape;1243;p67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4" name="Google Shape;1244;p67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5" name="Google Shape;1245;p67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6" name="Google Shape;1246;p67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7" name="Google Shape;1247;p67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8" name="Google Shape;1248;p67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9" name="Google Shape;1249;p67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0" name="Google Shape;1250;p67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1" name="Google Shape;1251;p67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52" name="Google Shape;1252;p67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3" name="Google Shape;1253;p67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4" name="Google Shape;1254;p67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5" name="Google Shape;1255;p67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6" name="Google Shape;1256;p67"/>
          <p:cNvSpPr txBox="1">
            <a:spLocks noGrp="1"/>
          </p:cNvSpPr>
          <p:nvPr>
            <p:ph type="title"/>
          </p:nvPr>
        </p:nvSpPr>
        <p:spPr>
          <a:xfrm>
            <a:off x="997930" y="2344574"/>
            <a:ext cx="8717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План курса:</a:t>
            </a:r>
            <a:endParaRPr dirty="0"/>
          </a:p>
        </p:txBody>
      </p:sp>
      <p:sp>
        <p:nvSpPr>
          <p:cNvPr id="1259" name="Google Shape;1259;p67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5" name="Google Shape;838;p56">
            <a:extLst>
              <a:ext uri="{FF2B5EF4-FFF2-40B4-BE49-F238E27FC236}">
                <a16:creationId xmlns:a16="http://schemas.microsoft.com/office/drawing/2014/main" id="{659E49D2-4D61-8C4E-B67F-08DA3D9E95C3}"/>
              </a:ext>
            </a:extLst>
          </p:cNvPr>
          <p:cNvSpPr txBox="1"/>
          <p:nvPr/>
        </p:nvSpPr>
        <p:spPr>
          <a:xfrm>
            <a:off x="996581" y="3774144"/>
            <a:ext cx="18042104" cy="671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1. Введение в управление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u="sng" dirty="0">
                <a:highlight>
                  <a:srgbClr val="FFFFFF"/>
                </a:highlight>
                <a:latin typeface="IBM Plex Sans"/>
              </a:rPr>
              <a:t>Урок 2. Планирование управленческой деятельности с помощью инструментов </a:t>
            </a:r>
            <a:r>
              <a:rPr lang="ru-RU" sz="3300" u="sng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u="sng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3. Структура и технологии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-сессии для менеджера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4. Обратная связь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5. Мотивация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6.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Коучинговый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подход для управленческого контроля 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7. Саморазвитие менеджера с помощью инструментов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8. Командный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как инструмент менеджера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endParaRPr lang="ru-RU" sz="3300" dirty="0">
              <a:highlight>
                <a:srgbClr val="FFFFFF"/>
              </a:highlight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7068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8480226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Четыре стадии развития проекта М.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Аткинсон</a:t>
            </a:r>
            <a:b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Завершение и удовлетворение. </a:t>
            </a:r>
            <a:r>
              <a:rPr lang="en-US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EMOT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78842D-FBE9-5246-8AD3-BD8BDD14858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00256" y="3806824"/>
            <a:ext cx="8903587" cy="5460211"/>
          </a:xfrm>
          <a:prstGeom prst="rect">
            <a:avLst/>
          </a:prstGeom>
        </p:spPr>
      </p:pic>
      <p:sp>
        <p:nvSpPr>
          <p:cNvPr id="35" name="Google Shape;838;p56">
            <a:extLst>
              <a:ext uri="{FF2B5EF4-FFF2-40B4-BE49-F238E27FC236}">
                <a16:creationId xmlns:a16="http://schemas.microsoft.com/office/drawing/2014/main" id="{5404C436-6BEF-3241-B420-E37F3BE53ED3}"/>
              </a:ext>
            </a:extLst>
          </p:cNvPr>
          <p:cNvSpPr txBox="1"/>
          <p:nvPr/>
        </p:nvSpPr>
        <p:spPr>
          <a:xfrm>
            <a:off x="996581" y="8732520"/>
            <a:ext cx="18042104" cy="175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Браво! Помните, как было сложно? Что теперь легко? Чему научились по пути? Преодолели себя, что надо было побороть?</a:t>
            </a:r>
          </a:p>
        </p:txBody>
      </p:sp>
    </p:spTree>
    <p:extLst>
      <p:ext uri="{BB962C8B-B14F-4D97-AF65-F5344CB8AC3E}">
        <p14:creationId xmlns:p14="http://schemas.microsoft.com/office/powerpoint/2010/main" val="24943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8480226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Четыре стадии развития проекта М.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Аткинсон</a:t>
            </a:r>
            <a:b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66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Для себя.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584945-9A12-9A46-8E19-F409B94A5C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29779" y="3118621"/>
            <a:ext cx="8244541" cy="807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95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CEDE15-4E8F-6B44-83F1-3CE6D799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6596" b="1" dirty="0"/>
              <a:t>ИТОГИ</a:t>
            </a:r>
            <a:br>
              <a:rPr lang="ru-RU" sz="3958" dirty="0"/>
            </a:br>
            <a:br>
              <a:rPr lang="ru-RU" sz="3958" dirty="0"/>
            </a:br>
            <a:br>
              <a:rPr lang="ru-RU" sz="3958" dirty="0"/>
            </a:br>
            <a:r>
              <a:rPr lang="ru-RU" sz="3958" b="1" dirty="0"/>
              <a:t>Практическое задание:</a:t>
            </a:r>
            <a:br>
              <a:rPr lang="ru-RU" sz="3958" b="1" dirty="0"/>
            </a:br>
            <a:br>
              <a:rPr lang="ru-RU" sz="3958" b="1" dirty="0"/>
            </a:br>
            <a:r>
              <a:rPr lang="ru-RU" sz="3958" b="1" dirty="0"/>
              <a:t>- </a:t>
            </a:r>
            <a:r>
              <a:rPr lang="ru-RU" sz="3958" dirty="0"/>
              <a:t>Составить стратегический лист планирования для достижения своей цели. Провести сценарный анализ во временной перспективе.</a:t>
            </a:r>
            <a:endParaRPr lang="ru-RU" sz="1814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F0F6E7-E852-0E41-A6EC-1FB72C99B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Куда ты хочешь и не хочешь прийти?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EB179C-B1BF-2641-A1C1-5A0E65773A2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0994571" y="5088124"/>
            <a:ext cx="8121655" cy="15478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Драйверы – Барьеры – Инновации</a:t>
            </a:r>
            <a:endParaRPr lang="en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F5BBCE-F462-0E44-80B6-A29523BD0765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11193936" y="8888212"/>
            <a:ext cx="7922290" cy="1492456"/>
          </a:xfrm>
        </p:spPr>
        <p:txBody>
          <a:bodyPr>
            <a:normAutofit/>
          </a:bodyPr>
          <a:lstStyle/>
          <a:p>
            <a:r>
              <a:rPr lang="ru-RU" dirty="0"/>
              <a:t>Пробуждать вдохновение.</a:t>
            </a:r>
          </a:p>
        </p:txBody>
      </p:sp>
    </p:spTree>
    <p:extLst>
      <p:ext uri="{BB962C8B-B14F-4D97-AF65-F5344CB8AC3E}">
        <p14:creationId xmlns:p14="http://schemas.microsoft.com/office/powerpoint/2010/main" val="3920779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 descr="Снимок экрана 2019-07-22 в 16.05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73"/>
          <a:stretch/>
        </p:blipFill>
        <p:spPr>
          <a:xfrm>
            <a:off x="5842864" y="209948"/>
            <a:ext cx="8418376" cy="877853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DB54E4-7C90-DD4C-9ADE-BBAE10CA04F5}"/>
              </a:ext>
            </a:extLst>
          </p:cNvPr>
          <p:cNvSpPr/>
          <p:nvPr/>
        </p:nvSpPr>
        <p:spPr>
          <a:xfrm>
            <a:off x="6623584" y="10058580"/>
            <a:ext cx="807754" cy="7060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309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DC2975-0F5D-8F4D-9DB0-7745057DC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411" y="4607456"/>
            <a:ext cx="4837547" cy="3811401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E449C6B-5713-B24C-A6C9-6A3598A2D3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026646" y="4607783"/>
            <a:ext cx="4838044" cy="3811073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819AC59-0890-F345-9202-55B86F6FCA3B}"/>
              </a:ext>
            </a:extLst>
          </p:cNvPr>
          <p:cNvSpPr/>
          <p:nvPr/>
        </p:nvSpPr>
        <p:spPr>
          <a:xfrm>
            <a:off x="1239410" y="8607850"/>
            <a:ext cx="10052050" cy="3207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https://www.youtube.com/c/</a:t>
            </a:r>
            <a:r>
              <a:rPr lang="ru-RU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обществомертвыхпоэтов</a:t>
            </a:r>
            <a:endParaRPr lang="ru-RU" sz="148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A98AE79-0A79-A94A-9C54-2C469F3B0A1A}"/>
              </a:ext>
            </a:extLst>
          </p:cNvPr>
          <p:cNvSpPr/>
          <p:nvPr/>
        </p:nvSpPr>
        <p:spPr>
          <a:xfrm>
            <a:off x="14763017" y="8609620"/>
            <a:ext cx="4838044" cy="32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https://www.youtube.com/c/dazverev</a:t>
            </a:r>
            <a:endParaRPr lang="ru-RU" sz="148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Изображение 3" descr="Снимок экрана 2019-07-22 в 16.05.22.png">
            <a:extLst>
              <a:ext uri="{FF2B5EF4-FFF2-40B4-BE49-F238E27FC236}">
                <a16:creationId xmlns:a16="http://schemas.microsoft.com/office/drawing/2014/main" id="{239ADB54-E0EB-C74E-A30A-C2E8B0950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28" b="12806"/>
          <a:stretch/>
        </p:blipFill>
        <p:spPr>
          <a:xfrm>
            <a:off x="5842862" y="8798166"/>
            <a:ext cx="8418376" cy="61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01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332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>
              <a:lnSpc>
                <a:spcPts val="5440"/>
              </a:lnSpc>
            </a:pPr>
            <a:r>
              <a:rPr lang="ru-RU" sz="11000" dirty="0"/>
              <a:t>Вопросы в чат</a:t>
            </a:r>
            <a:r>
              <a:rPr lang="en-US" sz="11000" dirty="0"/>
              <a:t> =) </a:t>
            </a:r>
            <a:br>
              <a:rPr lang="ru-RU" sz="11000" dirty="0"/>
            </a:br>
            <a:br>
              <a:rPr lang="en-US" sz="11000" dirty="0"/>
            </a:br>
            <a:br>
              <a:rPr lang="en-US" sz="11000" dirty="0"/>
            </a:br>
            <a:r>
              <a:rPr lang="ru-RU" sz="11000" dirty="0"/>
              <a:t>Тест</a:t>
            </a:r>
            <a:r>
              <a:rPr lang="en-US" sz="11000" dirty="0"/>
              <a:t> </a:t>
            </a:r>
            <a:r>
              <a:rPr lang="ru-RU" sz="11000" dirty="0"/>
              <a:t>на </a:t>
            </a:r>
            <a:r>
              <a:rPr lang="en-US" sz="11000" dirty="0" err="1"/>
              <a:t>menti.com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233581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4" name="Google Shape;1294;p68"/>
          <p:cNvSpPr txBox="1">
            <a:spLocks noGrp="1"/>
          </p:cNvSpPr>
          <p:nvPr>
            <p:ph type="title"/>
          </p:nvPr>
        </p:nvSpPr>
        <p:spPr>
          <a:xfrm>
            <a:off x="10622106" y="2277053"/>
            <a:ext cx="58998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Итоговое задание:</a:t>
            </a:r>
            <a:endParaRPr dirty="0"/>
          </a:p>
        </p:txBody>
      </p:sp>
      <p:sp>
        <p:nvSpPr>
          <p:cNvPr id="1295" name="Google Shape;1295;p68"/>
          <p:cNvSpPr txBox="1"/>
          <p:nvPr/>
        </p:nvSpPr>
        <p:spPr>
          <a:xfrm>
            <a:off x="10610414" y="4783477"/>
            <a:ext cx="8244900" cy="5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4500"/>
              </a:lnSpc>
            </a:pPr>
            <a:r>
              <a:rPr lang="ru-RU" sz="4800" dirty="0">
                <a:solidFill>
                  <a:srgbClr val="1D1D1B"/>
                </a:solidFill>
                <a:latin typeface="IBM Plex Sans"/>
              </a:rPr>
              <a:t>Подготовить презентацию значимых находок и </a:t>
            </a:r>
            <a:r>
              <a:rPr lang="ru-RU" sz="4800" dirty="0" err="1">
                <a:solidFill>
                  <a:srgbClr val="1D1D1B"/>
                </a:solidFill>
                <a:latin typeface="IBM Plex Sans"/>
              </a:rPr>
              <a:t>инсайтов</a:t>
            </a:r>
            <a:r>
              <a:rPr lang="ru-RU" sz="4800" dirty="0">
                <a:solidFill>
                  <a:srgbClr val="1D1D1B"/>
                </a:solidFill>
                <a:latin typeface="IBM Plex Sans"/>
              </a:rPr>
              <a:t> из курса и их имплементации.</a:t>
            </a:r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2E7C758-60ED-7848-B859-5C205E0343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7646" y="1827050"/>
            <a:ext cx="8074349" cy="80743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807;p56"/>
          <p:cNvGrpSpPr/>
          <p:nvPr/>
        </p:nvGrpSpPr>
        <p:grpSpPr>
          <a:xfrm>
            <a:off x="14868658" y="741509"/>
            <a:ext cx="4183492" cy="510679"/>
            <a:chOff x="14868658" y="741509"/>
            <a:chExt cx="4183492" cy="510679"/>
          </a:xfrm>
        </p:grpSpPr>
        <p:sp>
          <p:nvSpPr>
            <p:cNvPr id="808" name="Google Shape;808;p56"/>
            <p:cNvSpPr/>
            <p:nvPr/>
          </p:nvSpPr>
          <p:spPr>
            <a:xfrm>
              <a:off x="16985455" y="863648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9" name="Google Shape;809;p56"/>
            <p:cNvSpPr/>
            <p:nvPr/>
          </p:nvSpPr>
          <p:spPr>
            <a:xfrm>
              <a:off x="16807130" y="863283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0" name="Google Shape;810;p56"/>
            <p:cNvSpPr/>
            <p:nvPr/>
          </p:nvSpPr>
          <p:spPr>
            <a:xfrm>
              <a:off x="16749391" y="86773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1" name="Google Shape;811;p56"/>
            <p:cNvSpPr/>
            <p:nvPr/>
          </p:nvSpPr>
          <p:spPr>
            <a:xfrm>
              <a:off x="16726822" y="793266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2" name="Google Shape;812;p56"/>
            <p:cNvSpPr/>
            <p:nvPr/>
          </p:nvSpPr>
          <p:spPr>
            <a:xfrm>
              <a:off x="16406094" y="863284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3" name="Google Shape;813;p56"/>
            <p:cNvSpPr/>
            <p:nvPr/>
          </p:nvSpPr>
          <p:spPr>
            <a:xfrm>
              <a:off x="16192698" y="798740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4" name="Google Shape;814;p56"/>
            <p:cNvSpPr/>
            <p:nvPr/>
          </p:nvSpPr>
          <p:spPr>
            <a:xfrm>
              <a:off x="16060138" y="867728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5" name="Google Shape;815;p5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6" name="Google Shape;816;p56"/>
            <p:cNvSpPr/>
            <p:nvPr/>
          </p:nvSpPr>
          <p:spPr>
            <a:xfrm>
              <a:off x="15822866" y="863025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7" name="Google Shape;817;p56"/>
            <p:cNvSpPr/>
            <p:nvPr/>
          </p:nvSpPr>
          <p:spPr>
            <a:xfrm>
              <a:off x="15381527" y="795876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8" name="Google Shape;818;p56"/>
            <p:cNvSpPr/>
            <p:nvPr/>
          </p:nvSpPr>
          <p:spPr>
            <a:xfrm>
              <a:off x="15626336" y="863023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9" name="Google Shape;819;p5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0" name="Google Shape;820;p56"/>
            <p:cNvSpPr/>
            <p:nvPr/>
          </p:nvSpPr>
          <p:spPr>
            <a:xfrm>
              <a:off x="14868658" y="741509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1" name="Google Shape;821;p56"/>
            <p:cNvSpPr/>
            <p:nvPr/>
          </p:nvSpPr>
          <p:spPr>
            <a:xfrm>
              <a:off x="18946550" y="1102188"/>
              <a:ext cx="105600" cy="1374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2" name="Google Shape;822;p56"/>
            <p:cNvSpPr/>
            <p:nvPr/>
          </p:nvSpPr>
          <p:spPr>
            <a:xfrm>
              <a:off x="18639120" y="1102188"/>
              <a:ext cx="285000" cy="1053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3" name="Google Shape;823;p56"/>
            <p:cNvSpPr/>
            <p:nvPr/>
          </p:nvSpPr>
          <p:spPr>
            <a:xfrm>
              <a:off x="18511367" y="1102188"/>
              <a:ext cx="105600" cy="1500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4" name="Google Shape;824;p56"/>
            <p:cNvSpPr/>
            <p:nvPr/>
          </p:nvSpPr>
          <p:spPr>
            <a:xfrm>
              <a:off x="18880577" y="867760"/>
              <a:ext cx="158100" cy="1752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5" name="Google Shape;825;p56"/>
            <p:cNvSpPr/>
            <p:nvPr/>
          </p:nvSpPr>
          <p:spPr>
            <a:xfrm>
              <a:off x="18749691" y="867754"/>
              <a:ext cx="107100" cy="1710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6" name="Google Shape;826;p56"/>
            <p:cNvSpPr/>
            <p:nvPr/>
          </p:nvSpPr>
          <p:spPr>
            <a:xfrm>
              <a:off x="18667494" y="995168"/>
              <a:ext cx="48259" cy="48259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7" name="Google Shape;827;p56"/>
            <p:cNvSpPr/>
            <p:nvPr/>
          </p:nvSpPr>
          <p:spPr>
            <a:xfrm>
              <a:off x="18613620" y="797535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8" name="Google Shape;828;p56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9" name="Google Shape;829;p56"/>
            <p:cNvSpPr/>
            <p:nvPr/>
          </p:nvSpPr>
          <p:spPr>
            <a:xfrm>
              <a:off x="18515563" y="791529"/>
              <a:ext cx="48259" cy="48259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0" name="Google Shape;830;p56"/>
            <p:cNvSpPr/>
            <p:nvPr/>
          </p:nvSpPr>
          <p:spPr>
            <a:xfrm>
              <a:off x="18303213" y="863413"/>
              <a:ext cx="180300" cy="1797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1" name="Google Shape;831;p56"/>
            <p:cNvSpPr/>
            <p:nvPr/>
          </p:nvSpPr>
          <p:spPr>
            <a:xfrm>
              <a:off x="18007406" y="863413"/>
              <a:ext cx="266700" cy="175259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2" name="Google Shape;832;p56"/>
            <p:cNvSpPr/>
            <p:nvPr/>
          </p:nvSpPr>
          <p:spPr>
            <a:xfrm>
              <a:off x="17528366" y="762876"/>
              <a:ext cx="375284" cy="375284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7"/>
                  </a:lnTo>
                  <a:lnTo>
                    <a:pt x="55011" y="319856"/>
                  </a:lnTo>
                  <a:lnTo>
                    <a:pt x="92981" y="349164"/>
                  </a:lnTo>
                  <a:lnTo>
                    <a:pt x="137757" y="368064"/>
                  </a:lnTo>
                  <a:lnTo>
                    <a:pt x="187533" y="374763"/>
                  </a:lnTo>
                  <a:lnTo>
                    <a:pt x="215646" y="372667"/>
                  </a:lnTo>
                  <a:lnTo>
                    <a:pt x="242885" y="366453"/>
                  </a:lnTo>
                  <a:lnTo>
                    <a:pt x="268887" y="356232"/>
                  </a:lnTo>
                  <a:lnTo>
                    <a:pt x="293289" y="342115"/>
                  </a:lnTo>
                  <a:lnTo>
                    <a:pt x="293813" y="341759"/>
                  </a:lnTo>
                  <a:lnTo>
                    <a:pt x="289070" y="336241"/>
                  </a:lnTo>
                  <a:lnTo>
                    <a:pt x="187533" y="336241"/>
                  </a:lnTo>
                  <a:lnTo>
                    <a:pt x="140514" y="328634"/>
                  </a:lnTo>
                  <a:lnTo>
                    <a:pt x="99621" y="307464"/>
                  </a:lnTo>
                  <a:lnTo>
                    <a:pt x="67338" y="275206"/>
                  </a:lnTo>
                  <a:lnTo>
                    <a:pt x="46148" y="234334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39"/>
                  </a:lnTo>
                  <a:lnTo>
                    <a:pt x="249352" y="322816"/>
                  </a:lnTo>
                  <a:lnTo>
                    <a:pt x="229525" y="330208"/>
                  </a:lnTo>
                  <a:lnTo>
                    <a:pt x="208833" y="334716"/>
                  </a:lnTo>
                  <a:lnTo>
                    <a:pt x="187533" y="336241"/>
                  </a:lnTo>
                  <a:lnTo>
                    <a:pt x="289070" y="33624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7" y="237199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33" name="Google Shape;833;p56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4" name="Google Shape;834;p56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5" name="Google Shape;835;p56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6" name="Google Shape;836;p56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7" name="Google Shape;837;p56"/>
          <p:cNvSpPr txBox="1">
            <a:spLocks noGrp="1"/>
          </p:cNvSpPr>
          <p:nvPr>
            <p:ph type="title"/>
          </p:nvPr>
        </p:nvSpPr>
        <p:spPr>
          <a:xfrm>
            <a:off x="987074" y="2152435"/>
            <a:ext cx="18051599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/>
            <a:r>
              <a:rPr lang="ru-RU" sz="60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Урок 2. </a:t>
            </a:r>
            <a:r>
              <a:rPr lang="ru-RU" sz="6000" b="1" dirty="0">
                <a:latin typeface="IBM Plex Sans SemiBold"/>
              </a:rPr>
              <a:t>Планирование управленческой деятельности с помощью инструментов </a:t>
            </a:r>
            <a:r>
              <a:rPr lang="ru-RU" sz="6000" b="1" dirty="0" err="1">
                <a:latin typeface="IBM Plex Sans SemiBold"/>
              </a:rPr>
              <a:t>коучинга</a:t>
            </a:r>
            <a:br>
              <a:rPr lang="ru-RU" sz="6000" dirty="0">
                <a:highlight>
                  <a:srgbClr val="FFFFFF"/>
                </a:highlight>
              </a:rPr>
            </a:br>
            <a:endParaRPr sz="60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38" name="Google Shape;838;p56"/>
          <p:cNvSpPr txBox="1"/>
          <p:nvPr/>
        </p:nvSpPr>
        <p:spPr>
          <a:xfrm>
            <a:off x="996582" y="5029200"/>
            <a:ext cx="17514784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Традиционный подход к планированию: проблемы и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коучинговые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реформы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Таймлайн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: инструмент визуализации личных интересов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latin typeface="IBM Plex Sans"/>
              </a:rPr>
              <a:t>Л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ист стратегического планирования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latin typeface="IBM Plex Sans"/>
              </a:rPr>
              <a:t>Инструменты визуализации в планировании: наглядное </a:t>
            </a:r>
            <a:r>
              <a:rPr lang="en-US" sz="3300" dirty="0">
                <a:latin typeface="IBM Plex Sans"/>
              </a:rPr>
              <a:t>vs</a:t>
            </a:r>
            <a:r>
              <a:rPr lang="ru-RU" sz="3300" dirty="0">
                <a:latin typeface="IBM Plex Sans"/>
              </a:rPr>
              <a:t> абстрактное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Коучинговые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инструменты принятия решений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Четыре стадии развития проекта в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коучинге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М.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Аткинсон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endParaRPr lang="ru-RU" sz="3300" dirty="0">
              <a:highlight>
                <a:srgbClr val="FFFFFF"/>
              </a:highlight>
              <a:latin typeface="IBM Plex Sans"/>
            </a:endParaRPr>
          </a:p>
        </p:txBody>
      </p:sp>
      <p:sp>
        <p:nvSpPr>
          <p:cNvPr id="839" name="Google Shape;839;p56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Планирование: проблемы и решения в </a:t>
            </a:r>
            <a:r>
              <a:rPr lang="ru-RU" sz="11000" dirty="0" err="1"/>
              <a:t>коучинге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Традиционное менеджерское планирование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 descr="Исследование">
            <a:extLst>
              <a:ext uri="{FF2B5EF4-FFF2-40B4-BE49-F238E27FC236}">
                <a16:creationId xmlns:a16="http://schemas.microsoft.com/office/drawing/2014/main" id="{1E2737F8-DD5B-1E4C-AC11-45BA70E275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9454" y="4492622"/>
            <a:ext cx="5331727" cy="5331727"/>
          </a:xfrm>
          <a:prstGeom prst="rect">
            <a:avLst/>
          </a:prstGeom>
        </p:spPr>
      </p:pic>
      <p:pic>
        <p:nvPicPr>
          <p:cNvPr id="7" name="Рисунок 6" descr="Молоток судьи">
            <a:extLst>
              <a:ext uri="{FF2B5EF4-FFF2-40B4-BE49-F238E27FC236}">
                <a16:creationId xmlns:a16="http://schemas.microsoft.com/office/drawing/2014/main" id="{3A15D00E-A3D2-CB44-B0DA-D12AF49E3E2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045418" y="4492622"/>
            <a:ext cx="5268595" cy="5268595"/>
          </a:xfrm>
          <a:prstGeom prst="rect">
            <a:avLst/>
          </a:prstGeom>
        </p:spPr>
      </p:pic>
      <p:pic>
        <p:nvPicPr>
          <p:cNvPr id="9" name="Рисунок 8" descr="Попасть в яблочко">
            <a:extLst>
              <a:ext uri="{FF2B5EF4-FFF2-40B4-BE49-F238E27FC236}">
                <a16:creationId xmlns:a16="http://schemas.microsoft.com/office/drawing/2014/main" id="{AA0FBA70-E90F-9644-9C02-624B0BCB7BC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337007" y="4492623"/>
            <a:ext cx="5268595" cy="5268595"/>
          </a:xfrm>
          <a:prstGeom prst="rect">
            <a:avLst/>
          </a:prstGeom>
        </p:spPr>
      </p:pic>
      <p:pic>
        <p:nvPicPr>
          <p:cNvPr id="11" name="Рисунок 10" descr="Тенденция к повышению">
            <a:extLst>
              <a:ext uri="{FF2B5EF4-FFF2-40B4-BE49-F238E27FC236}">
                <a16:creationId xmlns:a16="http://schemas.microsoft.com/office/drawing/2014/main" id="{86C1BF67-8311-0141-8332-541742AC0AF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88919" y="4492621"/>
            <a:ext cx="5268596" cy="5268596"/>
          </a:xfrm>
          <a:prstGeom prst="rect">
            <a:avLst/>
          </a:prstGeom>
        </p:spPr>
      </p:pic>
      <p:sp>
        <p:nvSpPr>
          <p:cNvPr id="49" name="Google Shape;837;p56">
            <a:extLst>
              <a:ext uri="{FF2B5EF4-FFF2-40B4-BE49-F238E27FC236}">
                <a16:creationId xmlns:a16="http://schemas.microsoft.com/office/drawing/2014/main" id="{167EF66E-3AFE-9148-B03A-C8C7441B1C8C}"/>
              </a:ext>
            </a:extLst>
          </p:cNvPr>
          <p:cNvSpPr txBox="1">
            <a:spLocks/>
          </p:cNvSpPr>
          <p:nvPr/>
        </p:nvSpPr>
        <p:spPr>
          <a:xfrm>
            <a:off x="15920417" y="3523426"/>
            <a:ext cx="3591181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 algn="ctr"/>
            <a:r>
              <a:rPr lang="ru-RU" sz="2400" dirty="0" err="1"/>
              <a:t>Дедлайны</a:t>
            </a:r>
            <a:r>
              <a:rPr lang="ru-RU" sz="2400" dirty="0"/>
              <a:t> и прогноз результатов</a:t>
            </a:r>
          </a:p>
        </p:txBody>
      </p:sp>
      <p:sp>
        <p:nvSpPr>
          <p:cNvPr id="51" name="Google Shape;837;p56">
            <a:extLst>
              <a:ext uri="{FF2B5EF4-FFF2-40B4-BE49-F238E27FC236}">
                <a16:creationId xmlns:a16="http://schemas.microsoft.com/office/drawing/2014/main" id="{6C54523B-FF8C-A54B-BB97-151AA7DDF4D3}"/>
              </a:ext>
            </a:extLst>
          </p:cNvPr>
          <p:cNvSpPr txBox="1">
            <a:spLocks/>
          </p:cNvSpPr>
          <p:nvPr/>
        </p:nvSpPr>
        <p:spPr>
          <a:xfrm>
            <a:off x="10827626" y="3523426"/>
            <a:ext cx="3591181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 algn="ctr"/>
            <a:r>
              <a:rPr lang="ru-RU" sz="2400" dirty="0"/>
              <a:t>Распределение и график решения задач</a:t>
            </a:r>
          </a:p>
        </p:txBody>
      </p:sp>
      <p:sp>
        <p:nvSpPr>
          <p:cNvPr id="52" name="Google Shape;837;p56">
            <a:extLst>
              <a:ext uri="{FF2B5EF4-FFF2-40B4-BE49-F238E27FC236}">
                <a16:creationId xmlns:a16="http://schemas.microsoft.com/office/drawing/2014/main" id="{D80E5889-C76B-744D-BD36-DCB3B303F2FA}"/>
              </a:ext>
            </a:extLst>
          </p:cNvPr>
          <p:cNvSpPr txBox="1">
            <a:spLocks/>
          </p:cNvSpPr>
          <p:nvPr/>
        </p:nvSpPr>
        <p:spPr>
          <a:xfrm>
            <a:off x="295622" y="3523426"/>
            <a:ext cx="3591181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 algn="ctr"/>
            <a:r>
              <a:rPr lang="ru-RU" sz="2400" dirty="0"/>
              <a:t>Принятие стратегической </a:t>
            </a:r>
            <a:r>
              <a:rPr lang="ru-RU" sz="2400" dirty="0" err="1"/>
              <a:t>оргцели</a:t>
            </a:r>
            <a:endParaRPr lang="ru-RU" sz="2400" dirty="0"/>
          </a:p>
        </p:txBody>
      </p:sp>
      <p:sp>
        <p:nvSpPr>
          <p:cNvPr id="53" name="Google Shape;837;p56">
            <a:extLst>
              <a:ext uri="{FF2B5EF4-FFF2-40B4-BE49-F238E27FC236}">
                <a16:creationId xmlns:a16="http://schemas.microsoft.com/office/drawing/2014/main" id="{5C018ACC-8255-3C4C-BDC5-9D1399EE5520}"/>
              </a:ext>
            </a:extLst>
          </p:cNvPr>
          <p:cNvSpPr txBox="1">
            <a:spLocks/>
          </p:cNvSpPr>
          <p:nvPr/>
        </p:nvSpPr>
        <p:spPr>
          <a:xfrm>
            <a:off x="5388413" y="3523426"/>
            <a:ext cx="3591181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 algn="ctr"/>
            <a:r>
              <a:rPr lang="ru-RU" sz="2400" dirty="0"/>
              <a:t>Аналитика и принятие тактических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808051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Наши отличия от животных: нет дрессировке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975B38-DAA9-B948-A7E6-C134E1291BB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159" t="16494" r="38954" b="34906"/>
          <a:stretch/>
        </p:blipFill>
        <p:spPr>
          <a:xfrm>
            <a:off x="7532370" y="3366291"/>
            <a:ext cx="11519726" cy="6743745"/>
          </a:xfrm>
          <a:prstGeom prst="rect">
            <a:avLst/>
          </a:prstGeom>
        </p:spPr>
      </p:pic>
      <p:sp>
        <p:nvSpPr>
          <p:cNvPr id="44" name="Google Shape;838;p56">
            <a:extLst>
              <a:ext uri="{FF2B5EF4-FFF2-40B4-BE49-F238E27FC236}">
                <a16:creationId xmlns:a16="http://schemas.microsoft.com/office/drawing/2014/main" id="{73E6C462-860B-DC48-994D-90B0D993CDAE}"/>
              </a:ext>
            </a:extLst>
          </p:cNvPr>
          <p:cNvSpPr txBox="1"/>
          <p:nvPr/>
        </p:nvSpPr>
        <p:spPr>
          <a:xfrm>
            <a:off x="988873" y="3438010"/>
            <a:ext cx="6200822" cy="671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20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000" b="1" dirty="0">
                <a:highlight>
                  <a:srgbClr val="FFFFFF"/>
                </a:highlight>
                <a:latin typeface="IBM Plex Sans"/>
              </a:rPr>
              <a:t>Сознание (разум)</a:t>
            </a:r>
          </a:p>
          <a:p>
            <a:pPr marL="457200" marR="5080" indent="-438150">
              <a:lnSpc>
                <a:spcPct val="20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000" b="1" dirty="0">
                <a:highlight>
                  <a:srgbClr val="FFFFFF"/>
                </a:highlight>
                <a:latin typeface="IBM Plex Sans"/>
              </a:rPr>
              <a:t>Воображение (сердце)</a:t>
            </a:r>
          </a:p>
          <a:p>
            <a:pPr marL="457200" marR="5080" indent="-438150">
              <a:lnSpc>
                <a:spcPct val="20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000" b="1" dirty="0">
                <a:highlight>
                  <a:srgbClr val="FFFFFF"/>
                </a:highlight>
                <a:latin typeface="IBM Plex Sans"/>
              </a:rPr>
              <a:t>Совесть (дух)</a:t>
            </a:r>
          </a:p>
          <a:p>
            <a:pPr marL="457200" marR="5080" indent="-438150">
              <a:lnSpc>
                <a:spcPct val="20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000" b="1" dirty="0">
                <a:highlight>
                  <a:srgbClr val="FFFFFF"/>
                </a:highlight>
                <a:latin typeface="IBM Plex Sans"/>
              </a:rPr>
              <a:t>Сила воли (тело)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D9E986D-2D06-7C46-9C8C-116ECECB4438}"/>
              </a:ext>
            </a:extLst>
          </p:cNvPr>
          <p:cNvSpPr/>
          <p:nvPr/>
        </p:nvSpPr>
        <p:spPr>
          <a:xfrm>
            <a:off x="15822866" y="10936915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i="1" dirty="0">
                <a:solidFill>
                  <a:srgbClr val="FF0000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https://youtu.be/drMz8YkwS14</a:t>
            </a:r>
            <a:endParaRPr lang="ru-RU" sz="1800" i="1" dirty="0">
              <a:solidFill>
                <a:srgbClr val="FF0000"/>
              </a:solidFill>
            </a:endParaRPr>
          </a:p>
        </p:txBody>
      </p:sp>
      <p:sp>
        <p:nvSpPr>
          <p:cNvPr id="3" name="Двойная фигурная скобка 2">
            <a:extLst>
              <a:ext uri="{FF2B5EF4-FFF2-40B4-BE49-F238E27FC236}">
                <a16:creationId xmlns:a16="http://schemas.microsoft.com/office/drawing/2014/main" id="{DF95F499-708F-4D4E-8954-B085012BD8F2}"/>
              </a:ext>
            </a:extLst>
          </p:cNvPr>
          <p:cNvSpPr/>
          <p:nvPr/>
        </p:nvSpPr>
        <p:spPr>
          <a:xfrm>
            <a:off x="107581" y="3675530"/>
            <a:ext cx="7763432" cy="6477042"/>
          </a:xfrm>
          <a:prstGeom prst="bracePair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213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Таймлайн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: куда хочешь и не хочешь прийти? Начиная, представляй </a:t>
            </a:r>
            <a:r>
              <a:rPr lang="ru-RU" sz="6600" b="1" u="sng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свою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конечную цель.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AFCE02-85C5-1042-A30D-020EBC9524D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44201" b="43000"/>
          <a:stretch/>
        </p:blipFill>
        <p:spPr>
          <a:xfrm>
            <a:off x="988874" y="5548444"/>
            <a:ext cx="18195326" cy="1746588"/>
          </a:xfrm>
          <a:prstGeom prst="round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28A472-29DA-BA4E-9A38-D35530B061A8}"/>
              </a:ext>
            </a:extLst>
          </p:cNvPr>
          <p:cNvSpPr txBox="1"/>
          <p:nvPr/>
        </p:nvSpPr>
        <p:spPr>
          <a:xfrm>
            <a:off x="2922494" y="4697505"/>
            <a:ext cx="14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2019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95DE28-A478-7242-AF15-1D67D34A1340}"/>
              </a:ext>
            </a:extLst>
          </p:cNvPr>
          <p:cNvSpPr txBox="1"/>
          <p:nvPr/>
        </p:nvSpPr>
        <p:spPr>
          <a:xfrm>
            <a:off x="5387788" y="4699999"/>
            <a:ext cx="14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2020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C17E81-502C-8748-8CF6-5A6D47D45160}"/>
              </a:ext>
            </a:extLst>
          </p:cNvPr>
          <p:cNvSpPr txBox="1"/>
          <p:nvPr/>
        </p:nvSpPr>
        <p:spPr>
          <a:xfrm>
            <a:off x="7853082" y="4697505"/>
            <a:ext cx="14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2021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A74B2F-AE68-B840-8ADB-D484F36F022B}"/>
              </a:ext>
            </a:extLst>
          </p:cNvPr>
          <p:cNvSpPr txBox="1"/>
          <p:nvPr/>
        </p:nvSpPr>
        <p:spPr>
          <a:xfrm>
            <a:off x="10551459" y="4697505"/>
            <a:ext cx="14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2022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BD3F13-F366-4C48-93FC-16572069CA6D}"/>
              </a:ext>
            </a:extLst>
          </p:cNvPr>
          <p:cNvSpPr txBox="1"/>
          <p:nvPr/>
        </p:nvSpPr>
        <p:spPr>
          <a:xfrm>
            <a:off x="12995536" y="4699999"/>
            <a:ext cx="14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2023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C9B69A-A5EC-0A4B-AF7F-91D77EE59A61}"/>
              </a:ext>
            </a:extLst>
          </p:cNvPr>
          <p:cNvSpPr txBox="1"/>
          <p:nvPr/>
        </p:nvSpPr>
        <p:spPr>
          <a:xfrm>
            <a:off x="15597426" y="4694878"/>
            <a:ext cx="14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2024</a:t>
            </a:r>
          </a:p>
        </p:txBody>
      </p:sp>
      <p:sp>
        <p:nvSpPr>
          <p:cNvPr id="41" name="Google Shape;837;p56">
            <a:extLst>
              <a:ext uri="{FF2B5EF4-FFF2-40B4-BE49-F238E27FC236}">
                <a16:creationId xmlns:a16="http://schemas.microsoft.com/office/drawing/2014/main" id="{52A5FEAE-7C5D-6140-8501-1C65DCE109C9}"/>
              </a:ext>
            </a:extLst>
          </p:cNvPr>
          <p:cNvSpPr txBox="1">
            <a:spLocks/>
          </p:cNvSpPr>
          <p:nvPr/>
        </p:nvSpPr>
        <p:spPr>
          <a:xfrm>
            <a:off x="556277" y="7934342"/>
            <a:ext cx="3591181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 algn="ctr"/>
            <a:r>
              <a:rPr lang="ru-RU" sz="2400" dirty="0">
                <a:solidFill>
                  <a:schemeClr val="accent3">
                    <a:lumMod val="50000"/>
                  </a:schemeClr>
                </a:solidFill>
              </a:rPr>
              <a:t>Собственные карьерные планы. Как цель поможет в их достижении?</a:t>
            </a:r>
          </a:p>
        </p:txBody>
      </p:sp>
      <p:pic>
        <p:nvPicPr>
          <p:cNvPr id="3" name="Рисунок 2" descr="Дьявольское лицо (со сплошной заливкой)">
            <a:extLst>
              <a:ext uri="{FF2B5EF4-FFF2-40B4-BE49-F238E27FC236}">
                <a16:creationId xmlns:a16="http://schemas.microsoft.com/office/drawing/2014/main" id="{27134D8E-9DE8-4740-A086-462BB09374E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91940" y="7866201"/>
            <a:ext cx="2465294" cy="2465294"/>
          </a:xfrm>
          <a:prstGeom prst="rect">
            <a:avLst/>
          </a:prstGeom>
        </p:spPr>
      </p:pic>
      <p:sp>
        <p:nvSpPr>
          <p:cNvPr id="47" name="Google Shape;837;p56">
            <a:extLst>
              <a:ext uri="{FF2B5EF4-FFF2-40B4-BE49-F238E27FC236}">
                <a16:creationId xmlns:a16="http://schemas.microsoft.com/office/drawing/2014/main" id="{1EE6AB48-A076-2D42-BD3F-92B52B42D0C1}"/>
              </a:ext>
            </a:extLst>
          </p:cNvPr>
          <p:cNvSpPr txBox="1">
            <a:spLocks/>
          </p:cNvSpPr>
          <p:nvPr/>
        </p:nvSpPr>
        <p:spPr>
          <a:xfrm>
            <a:off x="7063145" y="8205081"/>
            <a:ext cx="3591181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 algn="ctr"/>
            <a:r>
              <a:rPr lang="ru-RU" sz="2400" dirty="0">
                <a:solidFill>
                  <a:schemeClr val="bg2">
                    <a:lumMod val="50000"/>
                  </a:schemeClr>
                </a:solidFill>
              </a:rPr>
              <a:t>Коммуникация: новые горизонтальные партнёры?</a:t>
            </a:r>
          </a:p>
        </p:txBody>
      </p:sp>
      <p:pic>
        <p:nvPicPr>
          <p:cNvPr id="7" name="Рисунок 6" descr="Сеть">
            <a:extLst>
              <a:ext uri="{FF2B5EF4-FFF2-40B4-BE49-F238E27FC236}">
                <a16:creationId xmlns:a16="http://schemas.microsoft.com/office/drawing/2014/main" id="{5A1D01BC-A0A4-0449-9D97-3085C18E68E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686279" y="7866201"/>
            <a:ext cx="2465294" cy="2465294"/>
          </a:xfrm>
          <a:prstGeom prst="rect">
            <a:avLst/>
          </a:prstGeom>
        </p:spPr>
      </p:pic>
      <p:sp>
        <p:nvSpPr>
          <p:cNvPr id="48" name="Google Shape;837;p56">
            <a:extLst>
              <a:ext uri="{FF2B5EF4-FFF2-40B4-BE49-F238E27FC236}">
                <a16:creationId xmlns:a16="http://schemas.microsoft.com/office/drawing/2014/main" id="{29453D46-7A47-9745-9CA3-FBCCDFDCE15C}"/>
              </a:ext>
            </a:extLst>
          </p:cNvPr>
          <p:cNvSpPr txBox="1">
            <a:spLocks/>
          </p:cNvSpPr>
          <p:nvPr/>
        </p:nvSpPr>
        <p:spPr>
          <a:xfrm>
            <a:off x="13165619" y="8205081"/>
            <a:ext cx="3591181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 algn="ctr"/>
            <a:r>
              <a:rPr lang="ru-RU" sz="2400" dirty="0">
                <a:solidFill>
                  <a:schemeClr val="accent6">
                    <a:lumMod val="50000"/>
                  </a:schemeClr>
                </a:solidFill>
              </a:rPr>
              <a:t>Компетенции следующей стадии развития.</a:t>
            </a:r>
          </a:p>
        </p:txBody>
      </p:sp>
      <p:pic>
        <p:nvPicPr>
          <p:cNvPr id="9" name="Рисунок 8" descr="Академическая шапочка">
            <a:extLst>
              <a:ext uri="{FF2B5EF4-FFF2-40B4-BE49-F238E27FC236}">
                <a16:creationId xmlns:a16="http://schemas.microsoft.com/office/drawing/2014/main" id="{656729F3-A337-FC42-B0A6-483FBEC6F8B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6883776" y="7866201"/>
            <a:ext cx="2465294" cy="246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40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1064</Words>
  <Application>Microsoft Macintosh PowerPoint</Application>
  <PresentationFormat>Произвольный</PresentationFormat>
  <Paragraphs>164</Paragraphs>
  <Slides>34</Slides>
  <Notes>32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34</vt:i4>
      </vt:variant>
    </vt:vector>
  </HeadingPairs>
  <TitlesOfParts>
    <vt:vector size="45" baseType="lpstr">
      <vt:lpstr>IBM Plex Sans</vt:lpstr>
      <vt:lpstr>Roboto</vt:lpstr>
      <vt:lpstr>Calibri</vt:lpstr>
      <vt:lpstr>Arial</vt:lpstr>
      <vt:lpstr>IBM Plex Sans Medium</vt:lpstr>
      <vt:lpstr>IBM Plex Sans SemiBold</vt:lpstr>
      <vt:lpstr>Helvetica Neue</vt:lpstr>
      <vt:lpstr>Office Theme</vt:lpstr>
      <vt:lpstr>Office Theme</vt:lpstr>
      <vt:lpstr>Office Theme</vt:lpstr>
      <vt:lpstr>Office Theme</vt:lpstr>
      <vt:lpstr>Презентация PowerPoint</vt:lpstr>
      <vt:lpstr>Дмитрий Зверев Бизнес-психолог в сфере образования</vt:lpstr>
      <vt:lpstr>План курса:</vt:lpstr>
      <vt:lpstr>Итоговое задание:</vt:lpstr>
      <vt:lpstr>Урок 2. Планирование управленческой деятельности с помощью инструментов коучинга </vt:lpstr>
      <vt:lpstr>Планирование: проблемы и решения в коучинге</vt:lpstr>
      <vt:lpstr>Традиционное менеджерское планирование</vt:lpstr>
      <vt:lpstr>Наши отличия от животных: нет дрессировке</vt:lpstr>
      <vt:lpstr>Таймлайн: куда хочешь и не хочешь прийти? Начиная, представляй свою конечную цель.</vt:lpstr>
      <vt:lpstr>Таймлайн: куда ты ведёшь партнёров, зачем им туда идти?</vt:lpstr>
      <vt:lpstr>Презентация PowerPoint</vt:lpstr>
      <vt:lpstr>Таймлайн: сценарный анализ. Временная перспектива</vt:lpstr>
      <vt:lpstr>Лист стратегического планирования с ОС</vt:lpstr>
      <vt:lpstr>Индивидуальная тактика</vt:lpstr>
      <vt:lpstr>Структурирование и визуализация стратегии в коучинге</vt:lpstr>
      <vt:lpstr>Презентация PowerPoint</vt:lpstr>
      <vt:lpstr>Канбан доска</vt:lpstr>
      <vt:lpstr>Алгоритмизация</vt:lpstr>
      <vt:lpstr>Mind mapping</vt:lpstr>
      <vt:lpstr>Скрайбинг</vt:lpstr>
      <vt:lpstr>Примеры для визуализации:</vt:lpstr>
      <vt:lpstr>Взвешивание решений с помощью коучинга</vt:lpstr>
      <vt:lpstr>Объективный скоринг</vt:lpstr>
      <vt:lpstr>Качественная оценка идей и рисков,  SWOT-анализ</vt:lpstr>
      <vt:lpstr>Методика Уолта Диснея</vt:lpstr>
      <vt:lpstr>Четыре стадии развития проекта</vt:lpstr>
      <vt:lpstr>Четыре стадии развития проекта М. Аткинсон Вдохновите их ОЖБ!</vt:lpstr>
      <vt:lpstr>Четыре стадии развития проекта М. Аткинсон Первые шаги, с чего проще начать?!</vt:lpstr>
      <vt:lpstr>Четыре стадии развития проекта М. Аткинсон Интегрируйте ценности всех стейкхолдеров.</vt:lpstr>
      <vt:lpstr>Четыре стадии развития проекта М. Аткинсон Завершение и удовлетворение. EMOT</vt:lpstr>
      <vt:lpstr>Четыре стадии развития проекта М. Аткинсон Для себя.</vt:lpstr>
      <vt:lpstr>ИТОГИ   Практическое задание:  - Составить стратегический лист планирования для достижения своей цели. Провести сценарный анализ во временной перспективе.</vt:lpstr>
      <vt:lpstr>Презентация PowerPoint</vt:lpstr>
      <vt:lpstr>Вопросы в чат =)    Тест на menti.com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55</cp:revision>
  <dcterms:modified xsi:type="dcterms:W3CDTF">2021-08-13T18:26:42Z</dcterms:modified>
</cp:coreProperties>
</file>